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8" r:id="rId3"/>
    <p:sldId id="259"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4" d="100"/>
          <a:sy n="104" d="100"/>
        </p:scale>
        <p:origin x="138" y="3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752C5B5-45CC-4271-BF72-74A680A42C22}" type="datetimeFigureOut">
              <a:rPr lang="en-GB" smtClean="0"/>
              <a:t>24/01/2020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D29DC3-1F2E-40E2-994C-F4226BA418F7}" type="slidenum">
              <a:rPr lang="en-GB" smtClean="0"/>
              <a:t>‹#›</a:t>
            </a:fld>
            <a:endParaRPr lang="en-GB"/>
          </a:p>
        </p:txBody>
      </p:sp>
    </p:spTree>
    <p:extLst>
      <p:ext uri="{BB962C8B-B14F-4D97-AF65-F5344CB8AC3E}">
        <p14:creationId xmlns:p14="http://schemas.microsoft.com/office/powerpoint/2010/main" val="943916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752C5B5-45CC-4271-BF72-74A680A42C22}" type="datetimeFigureOut">
              <a:rPr lang="en-GB" smtClean="0"/>
              <a:t>24/01/2020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D29DC3-1F2E-40E2-994C-F4226BA418F7}" type="slidenum">
              <a:rPr lang="en-GB" smtClean="0"/>
              <a:t>‹#›</a:t>
            </a:fld>
            <a:endParaRPr lang="en-GB"/>
          </a:p>
        </p:txBody>
      </p:sp>
    </p:spTree>
    <p:extLst>
      <p:ext uri="{BB962C8B-B14F-4D97-AF65-F5344CB8AC3E}">
        <p14:creationId xmlns:p14="http://schemas.microsoft.com/office/powerpoint/2010/main" val="3440199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752C5B5-45CC-4271-BF72-74A680A42C22}" type="datetimeFigureOut">
              <a:rPr lang="en-GB" smtClean="0"/>
              <a:t>24/01/2020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D29DC3-1F2E-40E2-994C-F4226BA418F7}" type="slidenum">
              <a:rPr lang="en-GB" smtClean="0"/>
              <a:t>‹#›</a:t>
            </a:fld>
            <a:endParaRPr lang="en-GB"/>
          </a:p>
        </p:txBody>
      </p:sp>
    </p:spTree>
    <p:extLst>
      <p:ext uri="{BB962C8B-B14F-4D97-AF65-F5344CB8AC3E}">
        <p14:creationId xmlns:p14="http://schemas.microsoft.com/office/powerpoint/2010/main" val="974345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752C5B5-45CC-4271-BF72-74A680A42C22}" type="datetimeFigureOut">
              <a:rPr lang="en-GB" smtClean="0"/>
              <a:t>24/01/2020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D29DC3-1F2E-40E2-994C-F4226BA418F7}" type="slidenum">
              <a:rPr lang="en-GB" smtClean="0"/>
              <a:t>‹#›</a:t>
            </a:fld>
            <a:endParaRPr lang="en-GB"/>
          </a:p>
        </p:txBody>
      </p:sp>
    </p:spTree>
    <p:extLst>
      <p:ext uri="{BB962C8B-B14F-4D97-AF65-F5344CB8AC3E}">
        <p14:creationId xmlns:p14="http://schemas.microsoft.com/office/powerpoint/2010/main" val="3431117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752C5B5-45CC-4271-BF72-74A680A42C22}" type="datetimeFigureOut">
              <a:rPr lang="en-GB" smtClean="0"/>
              <a:t>24/01/2020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D29DC3-1F2E-40E2-994C-F4226BA418F7}" type="slidenum">
              <a:rPr lang="en-GB" smtClean="0"/>
              <a:t>‹#›</a:t>
            </a:fld>
            <a:endParaRPr lang="en-GB"/>
          </a:p>
        </p:txBody>
      </p:sp>
    </p:spTree>
    <p:extLst>
      <p:ext uri="{BB962C8B-B14F-4D97-AF65-F5344CB8AC3E}">
        <p14:creationId xmlns:p14="http://schemas.microsoft.com/office/powerpoint/2010/main" val="3476789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752C5B5-45CC-4271-BF72-74A680A42C22}" type="datetimeFigureOut">
              <a:rPr lang="en-GB" smtClean="0"/>
              <a:t>24/01/2020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9D29DC3-1F2E-40E2-994C-F4226BA418F7}" type="slidenum">
              <a:rPr lang="en-GB" smtClean="0"/>
              <a:t>‹#›</a:t>
            </a:fld>
            <a:endParaRPr lang="en-GB"/>
          </a:p>
        </p:txBody>
      </p:sp>
    </p:spTree>
    <p:extLst>
      <p:ext uri="{BB962C8B-B14F-4D97-AF65-F5344CB8AC3E}">
        <p14:creationId xmlns:p14="http://schemas.microsoft.com/office/powerpoint/2010/main" val="2465387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752C5B5-45CC-4271-BF72-74A680A42C22}" type="datetimeFigureOut">
              <a:rPr lang="en-GB" smtClean="0"/>
              <a:t>24/01/2020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9D29DC3-1F2E-40E2-994C-F4226BA418F7}" type="slidenum">
              <a:rPr lang="en-GB" smtClean="0"/>
              <a:t>‹#›</a:t>
            </a:fld>
            <a:endParaRPr lang="en-GB"/>
          </a:p>
        </p:txBody>
      </p:sp>
    </p:spTree>
    <p:extLst>
      <p:ext uri="{BB962C8B-B14F-4D97-AF65-F5344CB8AC3E}">
        <p14:creationId xmlns:p14="http://schemas.microsoft.com/office/powerpoint/2010/main" val="3979983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752C5B5-45CC-4271-BF72-74A680A42C22}" type="datetimeFigureOut">
              <a:rPr lang="en-GB" smtClean="0"/>
              <a:t>24/01/2020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9D29DC3-1F2E-40E2-994C-F4226BA418F7}" type="slidenum">
              <a:rPr lang="en-GB" smtClean="0"/>
              <a:t>‹#›</a:t>
            </a:fld>
            <a:endParaRPr lang="en-GB"/>
          </a:p>
        </p:txBody>
      </p:sp>
    </p:spTree>
    <p:extLst>
      <p:ext uri="{BB962C8B-B14F-4D97-AF65-F5344CB8AC3E}">
        <p14:creationId xmlns:p14="http://schemas.microsoft.com/office/powerpoint/2010/main" val="740559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52C5B5-45CC-4271-BF72-74A680A42C22}" type="datetimeFigureOut">
              <a:rPr lang="en-GB" smtClean="0"/>
              <a:t>24/01/2020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9D29DC3-1F2E-40E2-994C-F4226BA418F7}" type="slidenum">
              <a:rPr lang="en-GB" smtClean="0"/>
              <a:t>‹#›</a:t>
            </a:fld>
            <a:endParaRPr lang="en-GB"/>
          </a:p>
        </p:txBody>
      </p:sp>
    </p:spTree>
    <p:extLst>
      <p:ext uri="{BB962C8B-B14F-4D97-AF65-F5344CB8AC3E}">
        <p14:creationId xmlns:p14="http://schemas.microsoft.com/office/powerpoint/2010/main" val="3695593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752C5B5-45CC-4271-BF72-74A680A42C22}" type="datetimeFigureOut">
              <a:rPr lang="en-GB" smtClean="0"/>
              <a:t>24/01/2020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9D29DC3-1F2E-40E2-994C-F4226BA418F7}" type="slidenum">
              <a:rPr lang="en-GB" smtClean="0"/>
              <a:t>‹#›</a:t>
            </a:fld>
            <a:endParaRPr lang="en-GB"/>
          </a:p>
        </p:txBody>
      </p:sp>
    </p:spTree>
    <p:extLst>
      <p:ext uri="{BB962C8B-B14F-4D97-AF65-F5344CB8AC3E}">
        <p14:creationId xmlns:p14="http://schemas.microsoft.com/office/powerpoint/2010/main" val="2632612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752C5B5-45CC-4271-BF72-74A680A42C22}" type="datetimeFigureOut">
              <a:rPr lang="en-GB" smtClean="0"/>
              <a:t>24/01/2020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9D29DC3-1F2E-40E2-994C-F4226BA418F7}" type="slidenum">
              <a:rPr lang="en-GB" smtClean="0"/>
              <a:t>‹#›</a:t>
            </a:fld>
            <a:endParaRPr lang="en-GB"/>
          </a:p>
        </p:txBody>
      </p:sp>
    </p:spTree>
    <p:extLst>
      <p:ext uri="{BB962C8B-B14F-4D97-AF65-F5344CB8AC3E}">
        <p14:creationId xmlns:p14="http://schemas.microsoft.com/office/powerpoint/2010/main" val="2238904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52C5B5-45CC-4271-BF72-74A680A42C22}" type="datetimeFigureOut">
              <a:rPr lang="en-GB" smtClean="0"/>
              <a:t>24/01/2020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D29DC3-1F2E-40E2-994C-F4226BA418F7}" type="slidenum">
              <a:rPr lang="en-GB" smtClean="0"/>
              <a:t>‹#›</a:t>
            </a:fld>
            <a:endParaRPr lang="en-GB"/>
          </a:p>
        </p:txBody>
      </p:sp>
    </p:spTree>
    <p:extLst>
      <p:ext uri="{BB962C8B-B14F-4D97-AF65-F5344CB8AC3E}">
        <p14:creationId xmlns:p14="http://schemas.microsoft.com/office/powerpoint/2010/main" val="3071545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52A3E81-8A1C-4D19-B208-C6C7F69AE54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bwMode="auto">
          <a:xfrm>
            <a:off x="3909592" y="513789"/>
            <a:ext cx="4372815" cy="583042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16086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4" name="Rectangle 3"/>
          <p:cNvSpPr/>
          <p:nvPr/>
        </p:nvSpPr>
        <p:spPr>
          <a:xfrm>
            <a:off x="2952750" y="1614785"/>
            <a:ext cx="8686800" cy="2554545"/>
          </a:xfrm>
          <a:prstGeom prst="rect">
            <a:avLst/>
          </a:prstGeom>
        </p:spPr>
        <p:txBody>
          <a:bodyPr wrap="square">
            <a:spAutoFit/>
          </a:bodyPr>
          <a:lstStyle/>
          <a:p>
            <a:r>
              <a:rPr lang="en-GB" sz="3200" dirty="0">
                <a:solidFill>
                  <a:schemeClr val="bg1"/>
                </a:solidFill>
                <a:latin typeface="Adobe Myungjo Std M" panose="02020600000000000000" pitchFamily="18" charset="-128"/>
                <a:ea typeface="Adobe Myungjo Std M" panose="02020600000000000000" pitchFamily="18" charset="-128"/>
              </a:rPr>
              <a:t>Jesus said to her, “I am the resurrection and the life. The one who believes in me will live, even though they die; and whoever lives by believing in me will never die. John 11:25-26</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15909" t="49886" r="47159"/>
          <a:stretch/>
        </p:blipFill>
        <p:spPr>
          <a:xfrm>
            <a:off x="8477250" y="2998708"/>
            <a:ext cx="3714750" cy="1959172"/>
          </a:xfrm>
          <a:prstGeom prst="rect">
            <a:avLst/>
          </a:prstGeom>
        </p:spPr>
      </p:pic>
      <p:pic>
        <p:nvPicPr>
          <p:cNvPr id="8" name="Picture 7"/>
          <p:cNvPicPr>
            <a:picLocks noChangeAspect="1"/>
          </p:cNvPicPr>
          <p:nvPr/>
        </p:nvPicPr>
        <p:blipFill rotWithShape="1">
          <a:blip r:embed="rId3">
            <a:extLst>
              <a:ext uri="{BEBA8EAE-BF5A-486C-A8C5-ECC9F3942E4B}">
                <a14:imgProps xmlns:a14="http://schemas.microsoft.com/office/drawing/2010/main">
                  <a14:imgLayer r:embed="rId4">
                    <a14:imgEffect>
                      <a14:backgroundRemoval t="0" b="65493" l="9885" r="89951">
                        <a14:foregroundMark x1="48435" y1="43897" x2="48435" y2="43897"/>
                        <a14:foregroundMark x1="50741" y1="34390" x2="50741" y2="47535"/>
                        <a14:backgroundMark x1="45140" y1="26174" x2="45140" y2="26174"/>
                      </a14:backgroundRemoval>
                    </a14:imgEffect>
                  </a14:imgLayer>
                </a14:imgProps>
              </a:ext>
            </a:extLst>
          </a:blip>
          <a:srcRect l="38749" b="50000"/>
          <a:stretch/>
        </p:blipFill>
        <p:spPr>
          <a:xfrm>
            <a:off x="-19051" y="1088173"/>
            <a:ext cx="5035667" cy="5769827"/>
          </a:xfrm>
          <a:prstGeom prst="rect">
            <a:avLst/>
          </a:prstGeom>
        </p:spPr>
      </p:pic>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17425" r="43182" b="51259"/>
          <a:stretch/>
        </p:blipFill>
        <p:spPr>
          <a:xfrm>
            <a:off x="1390650" y="819150"/>
            <a:ext cx="3962400" cy="1905507"/>
          </a:xfrm>
          <a:prstGeom prst="rect">
            <a:avLst/>
          </a:prstGeom>
        </p:spPr>
      </p:pic>
    </p:spTree>
    <p:extLst>
      <p:ext uri="{BB962C8B-B14F-4D97-AF65-F5344CB8AC3E}">
        <p14:creationId xmlns:p14="http://schemas.microsoft.com/office/powerpoint/2010/main" val="931929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38228" y="0"/>
            <a:ext cx="9239250" cy="5693866"/>
          </a:xfrm>
          <a:prstGeom prst="rect">
            <a:avLst/>
          </a:prstGeom>
        </p:spPr>
        <p:txBody>
          <a:bodyPr wrap="square">
            <a:spAutoFit/>
          </a:bodyPr>
          <a:lstStyle/>
          <a:p>
            <a:pPr algn="just"/>
            <a:r>
              <a:rPr lang="en-GB" sz="2800" dirty="0"/>
              <a:t>Holocaust Memorial Day (HMD) takes place on 27 January each year and is a time to remember the millions of people murdered during the Holocaust, under Nazi Persecution and in the genocides which followed in Cambodia, Rwanda, Bosnia and Darfur.</a:t>
            </a:r>
          </a:p>
          <a:p>
            <a:pPr algn="just"/>
            <a:endParaRPr lang="en-GB" sz="2800" dirty="0"/>
          </a:p>
          <a:p>
            <a:pPr algn="just"/>
            <a:r>
              <a:rPr lang="en-GB" sz="2800" dirty="0"/>
              <a:t>Each year thousands of activities take place for HMD, bringing people from all backgrounds together to learn lessons from the past in creative, reflective and inspiring ways. From schools to libraries, workplaces to local authorities, HMD activities offer a real opportunity to honour the experiences of people affected by the Holocaust and genocide, and challenge ourselves to work for a safer, better future.</a:t>
            </a:r>
          </a:p>
        </p:txBody>
      </p:sp>
      <p:pic>
        <p:nvPicPr>
          <p:cNvPr id="6" name="Picture 5"/>
          <p:cNvPicPr>
            <a:picLocks noChangeAspect="1"/>
          </p:cNvPicPr>
          <p:nvPr/>
        </p:nvPicPr>
        <p:blipFill rotWithShape="1">
          <a:blip r:embed="rId2">
            <a:extLst>
              <a:ext uri="{BEBA8EAE-BF5A-486C-A8C5-ECC9F3942E4B}">
                <a14:imgProps xmlns:a14="http://schemas.microsoft.com/office/drawing/2010/main">
                  <a14:imgLayer r:embed="rId3">
                    <a14:imgEffect>
                      <a14:backgroundRemoval t="400" b="100000" l="0" r="100000">
                        <a14:foregroundMark x1="19800" y1="12667" x2="19800" y2="12667"/>
                        <a14:foregroundMark x1="54450" y1="51067" x2="54450" y2="51067"/>
                        <a14:foregroundMark x1="43050" y1="32600" x2="43050" y2="32600"/>
                        <a14:foregroundMark x1="43750" y1="67667" x2="43750" y2="67667"/>
                        <a14:backgroundMark x1="7000" y1="30267" x2="7600" y2="29200"/>
                        <a14:backgroundMark x1="9400" y1="22800" x2="63000" y2="21467"/>
                        <a14:backgroundMark x1="90800" y1="42800" x2="16600" y2="41200"/>
                        <a14:backgroundMark x1="17400" y1="61467" x2="65000" y2="59600"/>
                        <a14:backgroundMark x1="29400" y1="77200" x2="49200" y2="72400"/>
                        <a14:backgroundMark x1="68200" y1="91600" x2="41600" y2="98267"/>
                        <a14:backgroundMark x1="33200" y1="6000" x2="40400" y2="4133"/>
                      </a14:backgroundRemoval>
                    </a14:imgEffect>
                  </a14:imgLayer>
                </a14:imgProps>
              </a:ext>
            </a:extLst>
          </a:blip>
          <a:srcRect t="72688"/>
          <a:stretch/>
        </p:blipFill>
        <p:spPr>
          <a:xfrm>
            <a:off x="0" y="5449045"/>
            <a:ext cx="12192000" cy="1873045"/>
          </a:xfrm>
          <a:prstGeom prst="rect">
            <a:avLst/>
          </a:prstGeom>
        </p:spPr>
      </p:pic>
      <p:pic>
        <p:nvPicPr>
          <p:cNvPr id="7" name="Picture 6"/>
          <p:cNvPicPr>
            <a:picLocks noChangeAspect="1"/>
          </p:cNvPicPr>
          <p:nvPr/>
        </p:nvPicPr>
        <p:blipFill rotWithShape="1">
          <a:blip r:embed="rId2">
            <a:extLst>
              <a:ext uri="{BEBA8EAE-BF5A-486C-A8C5-ECC9F3942E4B}">
                <a14:imgProps xmlns:a14="http://schemas.microsoft.com/office/drawing/2010/main">
                  <a14:imgLayer r:embed="rId3">
                    <a14:imgEffect>
                      <a14:backgroundRemoval t="400" b="100000" l="0" r="100000">
                        <a14:foregroundMark x1="19800" y1="12667" x2="19800" y2="12667"/>
                        <a14:foregroundMark x1="54450" y1="51067" x2="54450" y2="51067"/>
                        <a14:foregroundMark x1="43050" y1="32600" x2="43050" y2="32600"/>
                        <a14:foregroundMark x1="43750" y1="67667" x2="43750" y2="67667"/>
                        <a14:backgroundMark x1="7000" y1="30267" x2="7600" y2="29200"/>
                        <a14:backgroundMark x1="9400" y1="22800" x2="63000" y2="21467"/>
                        <a14:backgroundMark x1="90800" y1="42800" x2="16600" y2="41200"/>
                        <a14:backgroundMark x1="17400" y1="61467" x2="65000" y2="59600"/>
                        <a14:backgroundMark x1="29400" y1="77200" x2="49200" y2="72400"/>
                        <a14:backgroundMark x1="68200" y1="91600" x2="41600" y2="98267"/>
                        <a14:backgroundMark x1="33200" y1="6000" x2="40400" y2="4133"/>
                      </a14:backgroundRemoval>
                    </a14:imgEffect>
                  </a14:imgLayer>
                </a14:imgProps>
              </a:ext>
            </a:extLst>
          </a:blip>
          <a:srcRect t="23011" b="58925"/>
          <a:stretch/>
        </p:blipFill>
        <p:spPr>
          <a:xfrm rot="21196286">
            <a:off x="-1680845" y="-1009455"/>
            <a:ext cx="12512270" cy="1238866"/>
          </a:xfrm>
          <a:prstGeom prst="rect">
            <a:avLst/>
          </a:prstGeom>
        </p:spPr>
      </p:pic>
      <p:pic>
        <p:nvPicPr>
          <p:cNvPr id="8" name="Picture 7"/>
          <p:cNvPicPr>
            <a:picLocks noChangeAspect="1"/>
          </p:cNvPicPr>
          <p:nvPr/>
        </p:nvPicPr>
        <p:blipFill rotWithShape="1">
          <a:blip r:embed="rId2">
            <a:extLst>
              <a:ext uri="{BEBA8EAE-BF5A-486C-A8C5-ECC9F3942E4B}">
                <a14:imgProps xmlns:a14="http://schemas.microsoft.com/office/drawing/2010/main">
                  <a14:imgLayer r:embed="rId3">
                    <a14:imgEffect>
                      <a14:backgroundRemoval t="400" b="100000" l="0" r="100000">
                        <a14:foregroundMark x1="19800" y1="12667" x2="19800" y2="12667"/>
                        <a14:foregroundMark x1="54450" y1="51067" x2="54450" y2="51067"/>
                        <a14:foregroundMark x1="43050" y1="32600" x2="43050" y2="32600"/>
                        <a14:foregroundMark x1="43750" y1="67667" x2="43750" y2="67667"/>
                        <a14:backgroundMark x1="7000" y1="30267" x2="7600" y2="29200"/>
                        <a14:backgroundMark x1="9400" y1="22800" x2="63000" y2="21467"/>
                        <a14:backgroundMark x1="90800" y1="42800" x2="16600" y2="41200"/>
                        <a14:backgroundMark x1="17400" y1="61467" x2="65000" y2="59600"/>
                        <a14:backgroundMark x1="29400" y1="77200" x2="49200" y2="72400"/>
                        <a14:backgroundMark x1="68200" y1="91600" x2="41600" y2="98267"/>
                        <a14:backgroundMark x1="33200" y1="6000" x2="40400" y2="4133"/>
                      </a14:backgroundRemoval>
                    </a14:imgEffect>
                  </a14:imgLayer>
                </a14:imgProps>
              </a:ext>
            </a:extLst>
          </a:blip>
          <a:srcRect t="72688"/>
          <a:stretch/>
        </p:blipFill>
        <p:spPr>
          <a:xfrm rot="525840">
            <a:off x="-810746" y="5905399"/>
            <a:ext cx="13556605" cy="1873045"/>
          </a:xfrm>
          <a:prstGeom prst="rect">
            <a:avLst/>
          </a:prstGeom>
        </p:spPr>
      </p:pic>
      <p:pic>
        <p:nvPicPr>
          <p:cNvPr id="5" name="Picture 4"/>
          <p:cNvPicPr>
            <a:picLocks noChangeAspect="1"/>
          </p:cNvPicPr>
          <p:nvPr/>
        </p:nvPicPr>
        <p:blipFill rotWithShape="1">
          <a:blip r:embed="rId4">
            <a:extLst>
              <a:ext uri="{BEBA8EAE-BF5A-486C-A8C5-ECC9F3942E4B}">
                <a14:imgProps xmlns:a14="http://schemas.microsoft.com/office/drawing/2010/main">
                  <a14:imgLayer r:embed="rId5">
                    <a14:imgEffect>
                      <a14:backgroundRemoval t="0" b="65493" l="9885" r="89951">
                        <a14:foregroundMark x1="48435" y1="43897" x2="48435" y2="43897"/>
                        <a14:foregroundMark x1="50741" y1="34390" x2="50741" y2="47535"/>
                        <a14:backgroundMark x1="45140" y1="26174" x2="45140" y2="26174"/>
                      </a14:backgroundRemoval>
                    </a14:imgEffect>
                  </a14:imgLayer>
                </a14:imgProps>
              </a:ext>
            </a:extLst>
          </a:blip>
          <a:srcRect l="38517" b="50000"/>
          <a:stretch/>
        </p:blipFill>
        <p:spPr>
          <a:xfrm>
            <a:off x="-38101" y="1088173"/>
            <a:ext cx="5054717" cy="5769827"/>
          </a:xfrm>
          <a:prstGeom prst="rect">
            <a:avLst/>
          </a:prstGeom>
        </p:spPr>
      </p:pic>
    </p:spTree>
    <p:extLst>
      <p:ext uri="{BB962C8B-B14F-4D97-AF65-F5344CB8AC3E}">
        <p14:creationId xmlns:p14="http://schemas.microsoft.com/office/powerpoint/2010/main" val="3512683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6362700" cy="7109639"/>
          </a:xfrm>
          <a:prstGeom prst="rect">
            <a:avLst/>
          </a:prstGeom>
        </p:spPr>
        <p:txBody>
          <a:bodyPr wrap="square">
            <a:spAutoFit/>
          </a:bodyPr>
          <a:lstStyle/>
          <a:p>
            <a:r>
              <a:rPr lang="en-GB" sz="2000" dirty="0">
                <a:solidFill>
                  <a:schemeClr val="bg1"/>
                </a:solidFill>
                <a:latin typeface="Adelle" panose="02000503060000020004" pitchFamily="2" charset="0"/>
              </a:rPr>
              <a:t>Lord God and Father, </a:t>
            </a:r>
          </a:p>
          <a:p>
            <a:r>
              <a:rPr lang="en-GB" sz="2000" dirty="0">
                <a:solidFill>
                  <a:schemeClr val="bg1"/>
                </a:solidFill>
                <a:latin typeface="Adelle" panose="02000503060000020004" pitchFamily="2" charset="0"/>
              </a:rPr>
              <a:t>We remember before you all those who bear the inner and outer scars of the Holocaust and of subsequent acts of genocide. </a:t>
            </a:r>
          </a:p>
          <a:p>
            <a:endParaRPr lang="en-GB" sz="1400" dirty="0">
              <a:solidFill>
                <a:schemeClr val="bg1"/>
              </a:solidFill>
              <a:latin typeface="Adelle" panose="02000503060000020004" pitchFamily="2" charset="0"/>
            </a:endParaRPr>
          </a:p>
          <a:p>
            <a:r>
              <a:rPr lang="en-GB" sz="2000" dirty="0">
                <a:solidFill>
                  <a:schemeClr val="bg1"/>
                </a:solidFill>
                <a:latin typeface="Adelle" panose="02000503060000020004" pitchFamily="2" charset="0"/>
              </a:rPr>
              <a:t>Let them not be overwhelmed by the horrors that engulfed them. </a:t>
            </a:r>
          </a:p>
          <a:p>
            <a:endParaRPr lang="en-GB" sz="1400" dirty="0">
              <a:solidFill>
                <a:schemeClr val="bg1"/>
              </a:solidFill>
              <a:latin typeface="Adelle" panose="02000503060000020004" pitchFamily="2" charset="0"/>
            </a:endParaRPr>
          </a:p>
          <a:p>
            <a:r>
              <a:rPr lang="en-GB" sz="2000" dirty="0">
                <a:solidFill>
                  <a:schemeClr val="bg1"/>
                </a:solidFill>
                <a:latin typeface="Adelle" panose="02000503060000020004" pitchFamily="2" charset="0"/>
              </a:rPr>
              <a:t>Be close to them. </a:t>
            </a:r>
          </a:p>
          <a:p>
            <a:r>
              <a:rPr lang="en-GB" sz="2000" dirty="0">
                <a:solidFill>
                  <a:schemeClr val="bg1"/>
                </a:solidFill>
                <a:latin typeface="Adelle" panose="02000503060000020004" pitchFamily="2" charset="0"/>
              </a:rPr>
              <a:t>Change their hearts. </a:t>
            </a:r>
          </a:p>
          <a:p>
            <a:endParaRPr lang="en-GB" sz="1400" dirty="0">
              <a:solidFill>
                <a:schemeClr val="bg1"/>
              </a:solidFill>
              <a:latin typeface="Adelle" panose="02000503060000020004" pitchFamily="2" charset="0"/>
            </a:endParaRPr>
          </a:p>
          <a:p>
            <a:r>
              <a:rPr lang="en-GB" sz="2000" dirty="0">
                <a:solidFill>
                  <a:schemeClr val="bg1"/>
                </a:solidFill>
                <a:latin typeface="Adelle" panose="02000503060000020004" pitchFamily="2" charset="0"/>
              </a:rPr>
              <a:t>Help us also to stand up against evil and oppression, even if that means we have to suffer ourselves. </a:t>
            </a:r>
          </a:p>
          <a:p>
            <a:endParaRPr lang="en-GB" sz="1400" dirty="0">
              <a:solidFill>
                <a:schemeClr val="bg1"/>
              </a:solidFill>
              <a:latin typeface="Adelle" panose="02000503060000020004" pitchFamily="2" charset="0"/>
            </a:endParaRPr>
          </a:p>
          <a:p>
            <a:r>
              <a:rPr lang="en-GB" sz="2000" dirty="0">
                <a:solidFill>
                  <a:schemeClr val="bg1"/>
                </a:solidFill>
                <a:latin typeface="Adelle" panose="02000503060000020004" pitchFamily="2" charset="0"/>
              </a:rPr>
              <a:t>Enable us to defend those who are not strong enough to defend themselves, and to be ready to bring the light of your truth into the dark areas of human experience. </a:t>
            </a:r>
          </a:p>
          <a:p>
            <a:endParaRPr lang="en-GB" sz="1400" dirty="0">
              <a:solidFill>
                <a:schemeClr val="bg1"/>
              </a:solidFill>
              <a:latin typeface="Adelle" panose="02000503060000020004" pitchFamily="2" charset="0"/>
            </a:endParaRPr>
          </a:p>
          <a:p>
            <a:r>
              <a:rPr lang="en-GB" sz="2000" dirty="0">
                <a:solidFill>
                  <a:schemeClr val="bg1"/>
                </a:solidFill>
                <a:latin typeface="Adelle" panose="02000503060000020004" pitchFamily="2" charset="0"/>
              </a:rPr>
              <a:t>Deepen our respect for everything you have made, and help us to share in securing the maximum good of every person who is alive in your world. </a:t>
            </a:r>
          </a:p>
          <a:p>
            <a:endParaRPr lang="en-GB" sz="1000" dirty="0">
              <a:solidFill>
                <a:schemeClr val="bg1"/>
              </a:solidFill>
              <a:latin typeface="Adelle" panose="02000503060000020004" pitchFamily="2" charset="0"/>
            </a:endParaRPr>
          </a:p>
          <a:p>
            <a:r>
              <a:rPr lang="en-GB" sz="2000" dirty="0">
                <a:solidFill>
                  <a:schemeClr val="bg1"/>
                </a:solidFill>
                <a:latin typeface="Adelle" panose="02000503060000020004" pitchFamily="2" charset="0"/>
              </a:rPr>
              <a:t>Amen</a:t>
            </a:r>
          </a:p>
        </p:txBody>
      </p:sp>
      <p:pic>
        <p:nvPicPr>
          <p:cNvPr id="6" name="Picture 5"/>
          <p:cNvPicPr>
            <a:picLocks noChangeAspect="1"/>
          </p:cNvPicPr>
          <p:nvPr/>
        </p:nvPicPr>
        <p:blipFill>
          <a:blip r:embed="rId2"/>
          <a:stretch>
            <a:fillRect/>
          </a:stretch>
        </p:blipFill>
        <p:spPr>
          <a:xfrm>
            <a:off x="7478100" y="136848"/>
            <a:ext cx="3865199" cy="7193903"/>
          </a:xfrm>
          <a:prstGeom prst="rect">
            <a:avLst/>
          </a:prstGeom>
        </p:spPr>
      </p:pic>
    </p:spTree>
    <p:extLst>
      <p:ext uri="{BB962C8B-B14F-4D97-AF65-F5344CB8AC3E}">
        <p14:creationId xmlns:p14="http://schemas.microsoft.com/office/powerpoint/2010/main" val="12243474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291</Words>
  <Application>Microsoft Office PowerPoint</Application>
  <PresentationFormat>Widescreen</PresentationFormat>
  <Paragraphs>19</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Adelle</vt:lpstr>
      <vt:lpstr>Adobe Myungjo Std M</vt:lpstr>
      <vt:lpstr>Arial</vt:lpstr>
      <vt:lpstr>Calibri</vt:lpstr>
      <vt:lpstr>Calibri Light</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Sophie Reed</dc:creator>
  <cp:lastModifiedBy>Sophie Reed</cp:lastModifiedBy>
  <cp:revision>2</cp:revision>
  <dcterms:created xsi:type="dcterms:W3CDTF">2020-01-24T12:41:18Z</dcterms:created>
  <dcterms:modified xsi:type="dcterms:W3CDTF">2020-01-24T12:47:50Z</dcterms:modified>
</cp:coreProperties>
</file>