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BCB3"/>
    <a:srgbClr val="F072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3120" y="-11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7292EA-68DD-4F9B-BE99-396D15DB6F0F}"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148098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292EA-68DD-4F9B-BE99-396D15DB6F0F}"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37208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292EA-68DD-4F9B-BE99-396D15DB6F0F}"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74742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292EA-68DD-4F9B-BE99-396D15DB6F0F}"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169754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7292EA-68DD-4F9B-BE99-396D15DB6F0F}" type="datetimeFigureOut">
              <a:rPr lang="en-GB" smtClean="0"/>
              <a:t>19/11/2019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2920003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7292EA-68DD-4F9B-BE99-396D15DB6F0F}"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288562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7292EA-68DD-4F9B-BE99-396D15DB6F0F}" type="datetimeFigureOut">
              <a:rPr lang="en-GB" smtClean="0"/>
              <a:t>19/11/2019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44766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7292EA-68DD-4F9B-BE99-396D15DB6F0F}" type="datetimeFigureOut">
              <a:rPr lang="en-GB" smtClean="0"/>
              <a:t>19/11/2019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230058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292EA-68DD-4F9B-BE99-396D15DB6F0F}" type="datetimeFigureOut">
              <a:rPr lang="en-GB" smtClean="0"/>
              <a:t>19/11/2019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361102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292EA-68DD-4F9B-BE99-396D15DB6F0F}"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136428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292EA-68DD-4F9B-BE99-396D15DB6F0F}" type="datetimeFigureOut">
              <a:rPr lang="en-GB" smtClean="0"/>
              <a:t>19/11/2019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BB8B78-422C-4B17-AE61-61D42F821C48}" type="slidenum">
              <a:rPr lang="en-GB" smtClean="0"/>
              <a:t>‹#›</a:t>
            </a:fld>
            <a:endParaRPr lang="en-GB"/>
          </a:p>
        </p:txBody>
      </p:sp>
    </p:spTree>
    <p:extLst>
      <p:ext uri="{BB962C8B-B14F-4D97-AF65-F5344CB8AC3E}">
        <p14:creationId xmlns:p14="http://schemas.microsoft.com/office/powerpoint/2010/main" val="282796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292EA-68DD-4F9B-BE99-396D15DB6F0F}" type="datetimeFigureOut">
              <a:rPr lang="en-GB" smtClean="0"/>
              <a:t>19/11/2019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B8B78-422C-4B17-AE61-61D42F821C48}" type="slidenum">
              <a:rPr lang="en-GB" smtClean="0"/>
              <a:t>‹#›</a:t>
            </a:fld>
            <a:endParaRPr lang="en-GB"/>
          </a:p>
        </p:txBody>
      </p:sp>
    </p:spTree>
    <p:extLst>
      <p:ext uri="{BB962C8B-B14F-4D97-AF65-F5344CB8AC3E}">
        <p14:creationId xmlns:p14="http://schemas.microsoft.com/office/powerpoint/2010/main" val="2805173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descr="C:\Users\sophie.benson\Pictures\UeATKEILLRBlvPv-800x450-noPad.jpg"/>
          <p:cNvPicPr>
            <a:picLocks noChangeAspect="1" noChangeArrowheads="1"/>
          </p:cNvPicPr>
          <p:nvPr/>
        </p:nvPicPr>
        <p:blipFill rotWithShape="1">
          <a:blip r:embed="rId2">
            <a:extLst>
              <a:ext uri="{28A0092B-C50C-407E-A947-70E740481C1C}">
                <a14:useLocalDpi xmlns:a14="http://schemas.microsoft.com/office/drawing/2010/main" val="0"/>
              </a:ext>
            </a:extLst>
          </a:blip>
          <a:srcRect l="23942" r="1058"/>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55976" y="404664"/>
            <a:ext cx="4248472" cy="3139321"/>
          </a:xfrm>
          <a:prstGeom prst="rect">
            <a:avLst/>
          </a:prstGeom>
          <a:noFill/>
        </p:spPr>
        <p:txBody>
          <a:bodyPr wrap="square" rtlCol="0">
            <a:spAutoFit/>
          </a:bodyPr>
          <a:lstStyle/>
          <a:p>
            <a:pPr algn="r"/>
            <a:r>
              <a:rPr lang="en-GB" dirty="0" smtClean="0">
                <a:solidFill>
                  <a:schemeClr val="bg1"/>
                </a:solidFill>
                <a:latin typeface="HP Simplified" panose="020B0606020204020204" pitchFamily="34" charset="0"/>
              </a:rPr>
              <a:t>Blessed Pier Giorgio </a:t>
            </a:r>
            <a:r>
              <a:rPr lang="en-GB" dirty="0" err="1" smtClean="0">
                <a:solidFill>
                  <a:schemeClr val="bg1"/>
                </a:solidFill>
                <a:latin typeface="HP Simplified" panose="020B0606020204020204" pitchFamily="34" charset="0"/>
              </a:rPr>
              <a:t>Frassati</a:t>
            </a:r>
            <a:r>
              <a:rPr lang="en-GB" dirty="0" smtClean="0">
                <a:solidFill>
                  <a:schemeClr val="bg1"/>
                </a:solidFill>
                <a:latin typeface="HP Simplified" panose="020B0606020204020204" pitchFamily="34" charset="0"/>
              </a:rPr>
              <a:t> was born in 1901 to an affluent family in Turin, Italy.</a:t>
            </a:r>
          </a:p>
          <a:p>
            <a:pPr algn="r"/>
            <a:endParaRPr lang="en-GB" dirty="0">
              <a:solidFill>
                <a:schemeClr val="bg1"/>
              </a:solidFill>
              <a:latin typeface="HP Simplified" panose="020B0606020204020204" pitchFamily="34" charset="0"/>
            </a:endParaRPr>
          </a:p>
          <a:p>
            <a:pPr algn="r"/>
            <a:r>
              <a:rPr lang="en-GB" dirty="0" smtClean="0">
                <a:solidFill>
                  <a:schemeClr val="bg1"/>
                </a:solidFill>
                <a:latin typeface="HP Simplified" panose="020B0606020204020204" pitchFamily="34" charset="0"/>
              </a:rPr>
              <a:t>To all those around him, he appeared to be a normal young man. He enjoyed seeing his friends, playing football</a:t>
            </a:r>
            <a:r>
              <a:rPr lang="en-GB" dirty="0">
                <a:solidFill>
                  <a:schemeClr val="bg1"/>
                </a:solidFill>
                <a:latin typeface="HP Simplified" panose="020B0606020204020204" pitchFamily="34" charset="0"/>
              </a:rPr>
              <a:t> </a:t>
            </a:r>
            <a:r>
              <a:rPr lang="en-GB" dirty="0" smtClean="0">
                <a:solidFill>
                  <a:schemeClr val="bg1"/>
                </a:solidFill>
                <a:latin typeface="HP Simplified" panose="020B0606020204020204" pitchFamily="34" charset="0"/>
              </a:rPr>
              <a:t>and hiking.</a:t>
            </a:r>
          </a:p>
          <a:p>
            <a:pPr algn="r"/>
            <a:endParaRPr lang="en-GB" dirty="0">
              <a:solidFill>
                <a:schemeClr val="bg1"/>
              </a:solidFill>
              <a:latin typeface="HP Simplified" panose="020B0606020204020204" pitchFamily="34" charset="0"/>
            </a:endParaRPr>
          </a:p>
          <a:p>
            <a:pPr algn="r"/>
            <a:r>
              <a:rPr lang="en-GB" dirty="0" smtClean="0">
                <a:solidFill>
                  <a:schemeClr val="bg1"/>
                </a:solidFill>
                <a:latin typeface="HP Simplified" panose="020B0606020204020204" pitchFamily="34" charset="0"/>
              </a:rPr>
              <a:t>At the age of 25 he contracted polio and died. Pier Giorgio’s funeral was not only attended by the elite of Turin but by the poor, homeless and poverty stricken.</a:t>
            </a:r>
            <a:endParaRPr lang="en-GB" dirty="0">
              <a:solidFill>
                <a:schemeClr val="bg1"/>
              </a:solidFill>
              <a:latin typeface="HP Simplified" panose="020B0606020204020204" pitchFamily="34" charset="0"/>
            </a:endParaRPr>
          </a:p>
        </p:txBody>
      </p:sp>
    </p:spTree>
    <p:extLst>
      <p:ext uri="{BB962C8B-B14F-4D97-AF65-F5344CB8AC3E}">
        <p14:creationId xmlns:p14="http://schemas.microsoft.com/office/powerpoint/2010/main" val="35825417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leteiaen.files.wordpress.com/2018/04/screen-shot-2018-04-19-at-12-36-36-pm.png?w=728"/>
          <p:cNvPicPr>
            <a:picLocks noChangeAspect="1" noChangeArrowheads="1"/>
          </p:cNvPicPr>
          <p:nvPr/>
        </p:nvPicPr>
        <p:blipFill rotWithShape="1">
          <a:blip r:embed="rId2">
            <a:extLst>
              <a:ext uri="{28A0092B-C50C-407E-A947-70E740481C1C}">
                <a14:useLocalDpi xmlns:a14="http://schemas.microsoft.com/office/drawing/2010/main" val="0"/>
              </a:ext>
            </a:extLst>
          </a:blip>
          <a:srcRect t="15508" b="31379"/>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13701" y="404664"/>
            <a:ext cx="4248472" cy="3416320"/>
          </a:xfrm>
          <a:prstGeom prst="rect">
            <a:avLst/>
          </a:prstGeom>
          <a:noFill/>
        </p:spPr>
        <p:txBody>
          <a:bodyPr wrap="square" rtlCol="0">
            <a:spAutoFit/>
          </a:bodyPr>
          <a:lstStyle/>
          <a:p>
            <a:r>
              <a:rPr lang="en-GB" dirty="0" smtClean="0">
                <a:latin typeface="HP Simplified" panose="020B0606020204020204" pitchFamily="34" charset="0"/>
              </a:rPr>
              <a:t>Pier Giorgio’s parents were surprised by this when they found out that Pier Giorgio had been spending much of his time attending to the needs of these people in the city.</a:t>
            </a:r>
          </a:p>
          <a:p>
            <a:endParaRPr lang="en-GB" dirty="0">
              <a:latin typeface="HP Simplified" panose="020B0606020204020204" pitchFamily="34" charset="0"/>
            </a:endParaRPr>
          </a:p>
          <a:p>
            <a:r>
              <a:rPr lang="en-GB" dirty="0" smtClean="0">
                <a:latin typeface="HP Simplified" panose="020B0606020204020204" pitchFamily="34" charset="0"/>
              </a:rPr>
              <a:t>They heard stories of a life they didn’t know about: how Pier Giorgio had hiked to a chapel in the mountains to attend mass and how he had given his own shoes to a mother and child who had asked him for help. </a:t>
            </a:r>
            <a:endParaRPr lang="en-GB" dirty="0">
              <a:latin typeface="HP Simplified" panose="020B0606020204020204" pitchFamily="34" charset="0"/>
            </a:endParaRPr>
          </a:p>
        </p:txBody>
      </p:sp>
    </p:spTree>
    <p:extLst>
      <p:ext uri="{BB962C8B-B14F-4D97-AF65-F5344CB8AC3E}">
        <p14:creationId xmlns:p14="http://schemas.microsoft.com/office/powerpoint/2010/main" val="42542309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0BCB3"/>
        </a:solidFill>
        <a:effectLst/>
      </p:bgPr>
    </p:bg>
    <p:spTree>
      <p:nvGrpSpPr>
        <p:cNvPr id="1" name=""/>
        <p:cNvGrpSpPr/>
        <p:nvPr/>
      </p:nvGrpSpPr>
      <p:grpSpPr>
        <a:xfrm>
          <a:off x="0" y="0"/>
          <a:ext cx="0" cy="0"/>
          <a:chOff x="0" y="0"/>
          <a:chExt cx="0" cy="0"/>
        </a:xfrm>
      </p:grpSpPr>
      <p:pic>
        <p:nvPicPr>
          <p:cNvPr id="3074" name="Picture 2" descr="https://aleteiaen.files.wordpress.com/2018/04/sam_1447.jpg?quality=100&amp;strip=all&amp;w=345"/>
          <p:cNvPicPr>
            <a:picLocks noChangeAspect="1" noChangeArrowheads="1"/>
          </p:cNvPicPr>
          <p:nvPr/>
        </p:nvPicPr>
        <p:blipFill rotWithShape="1">
          <a:blip r:embed="rId2">
            <a:extLst>
              <a:ext uri="{28A0092B-C50C-407E-A947-70E740481C1C}">
                <a14:useLocalDpi xmlns:a14="http://schemas.microsoft.com/office/drawing/2010/main" val="0"/>
              </a:ext>
            </a:extLst>
          </a:blip>
          <a:srcRect l="116" t="21717" b="2101"/>
          <a:stretch/>
        </p:blipFill>
        <p:spPr bwMode="auto">
          <a:xfrm>
            <a:off x="-9827" y="0"/>
            <a:ext cx="601648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16016" y="239126"/>
            <a:ext cx="4248472" cy="4708981"/>
          </a:xfrm>
          <a:prstGeom prst="rect">
            <a:avLst/>
          </a:prstGeom>
          <a:noFill/>
        </p:spPr>
        <p:txBody>
          <a:bodyPr wrap="square" rtlCol="0">
            <a:spAutoFit/>
          </a:bodyPr>
          <a:lstStyle/>
          <a:p>
            <a:pPr algn="r"/>
            <a:r>
              <a:rPr lang="en-GB" sz="2000" dirty="0" smtClean="0">
                <a:latin typeface="HP Simplified" panose="020B0606020204020204" pitchFamily="34" charset="0"/>
              </a:rPr>
              <a:t>O </a:t>
            </a:r>
            <a:r>
              <a:rPr lang="en-GB" sz="2000" dirty="0">
                <a:latin typeface="HP Simplified" panose="020B0606020204020204" pitchFamily="34" charset="0"/>
              </a:rPr>
              <a:t>Father, you gave to the young </a:t>
            </a:r>
            <a:endParaRPr lang="en-GB" sz="2000" dirty="0" smtClean="0">
              <a:latin typeface="HP Simplified" panose="020B0606020204020204" pitchFamily="34" charset="0"/>
            </a:endParaRPr>
          </a:p>
          <a:p>
            <a:pPr algn="r"/>
            <a:r>
              <a:rPr lang="en-GB" sz="2000" dirty="0" smtClean="0">
                <a:latin typeface="HP Simplified" panose="020B0606020204020204" pitchFamily="34" charset="0"/>
              </a:rPr>
              <a:t>Pier </a:t>
            </a:r>
            <a:r>
              <a:rPr lang="en-GB" sz="2000" dirty="0">
                <a:latin typeface="HP Simplified" panose="020B0606020204020204" pitchFamily="34" charset="0"/>
              </a:rPr>
              <a:t>Giorgio </a:t>
            </a:r>
            <a:r>
              <a:rPr lang="en-GB" sz="2000" dirty="0" err="1">
                <a:latin typeface="HP Simplified" panose="020B0606020204020204" pitchFamily="34" charset="0"/>
              </a:rPr>
              <a:t>Frassati</a:t>
            </a: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the joy of meeting Christ</a:t>
            </a: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and of living his faith in the service of the poor and the sick</a:t>
            </a:r>
            <a:r>
              <a:rPr lang="en-GB" sz="2000" dirty="0" smtClean="0">
                <a:latin typeface="HP Simplified" panose="020B0606020204020204" pitchFamily="34" charset="0"/>
              </a:rPr>
              <a:t>;</a:t>
            </a:r>
          </a:p>
          <a:p>
            <a:pPr algn="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through his intercession may we, too, walk the path of the beatitudes</a:t>
            </a: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and follow the example of his generosity,</a:t>
            </a: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spreading the spirit of the Gospel in society</a:t>
            </a:r>
            <a:r>
              <a:rPr lang="en-GB" sz="2000" dirty="0" smtClean="0">
                <a:latin typeface="HP Simplified" panose="020B0606020204020204" pitchFamily="34" charset="0"/>
              </a:rPr>
              <a:t>.</a:t>
            </a:r>
          </a:p>
          <a:p>
            <a:pPr algn="r"/>
            <a:r>
              <a:rPr lang="en-GB" sz="2000" dirty="0" smtClean="0">
                <a:latin typeface="HP Simplified" panose="020B0606020204020204" pitchFamily="34" charset="0"/>
              </a:rPr>
              <a:t/>
            </a:r>
            <a:br>
              <a:rPr lang="en-GB" sz="2000" dirty="0" smtClean="0">
                <a:latin typeface="HP Simplified" panose="020B0606020204020204" pitchFamily="34" charset="0"/>
              </a:rPr>
            </a:br>
            <a:r>
              <a:rPr lang="en-GB" sz="2000" dirty="0">
                <a:latin typeface="HP Simplified" panose="020B0606020204020204" pitchFamily="34" charset="0"/>
              </a:rPr>
              <a:t>Through Christ our Lord</a:t>
            </a:r>
            <a:r>
              <a:rPr lang="en-GB" sz="2000" dirty="0" smtClean="0">
                <a:latin typeface="HP Simplified" panose="020B0606020204020204" pitchFamily="34" charset="0"/>
              </a:rPr>
              <a:t>,</a:t>
            </a:r>
          </a:p>
          <a:p>
            <a:pPr algn="r"/>
            <a:r>
              <a:rPr lang="en-GB" sz="2000" dirty="0" smtClean="0">
                <a:latin typeface="HP Simplified" panose="020B0606020204020204" pitchFamily="34" charset="0"/>
              </a:rPr>
              <a:t> </a:t>
            </a:r>
            <a:r>
              <a:rPr lang="en-GB" sz="2000" dirty="0">
                <a:latin typeface="HP Simplified" panose="020B0606020204020204" pitchFamily="34" charset="0"/>
              </a:rPr>
              <a:t>Amen</a:t>
            </a:r>
            <a:r>
              <a:rPr lang="en-GB" sz="2000" dirty="0" smtClean="0">
                <a:latin typeface="HP Simplified" panose="020B0606020204020204" pitchFamily="34" charset="0"/>
              </a:rPr>
              <a:t>.</a:t>
            </a:r>
            <a:endParaRPr lang="en-GB" sz="2000" dirty="0">
              <a:latin typeface="HP Simplified" panose="020B0606020204020204" pitchFamily="34" charset="0"/>
            </a:endParaRPr>
          </a:p>
        </p:txBody>
      </p:sp>
    </p:spTree>
    <p:extLst>
      <p:ext uri="{BB962C8B-B14F-4D97-AF65-F5344CB8AC3E}">
        <p14:creationId xmlns:p14="http://schemas.microsoft.com/office/powerpoint/2010/main" val="39492415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164</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Benson</dc:creator>
  <cp:lastModifiedBy>Sophie Benson</cp:lastModifiedBy>
  <cp:revision>5</cp:revision>
  <dcterms:created xsi:type="dcterms:W3CDTF">2019-11-19T11:17:03Z</dcterms:created>
  <dcterms:modified xsi:type="dcterms:W3CDTF">2019-11-19T12:06:05Z</dcterms:modified>
</cp:coreProperties>
</file>