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C5759-A278-4B07-925F-40032155C7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F1C8925-A167-4815-88AC-C62A034EC8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7FF2010-4B25-4E97-8772-1C4B17C43125}"/>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32E73D50-34E8-4635-A0CD-CB11630F89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CB64F2-4AFC-4919-98B3-57D9C2227F21}"/>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3367430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CF447-FFAB-4B89-B8AA-38314416F7E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7F9025-51DA-4ABC-9DAE-D0010B0961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9BA781-1C21-428E-9124-B0DBD82AB9BB}"/>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9BB3C9D7-9512-463B-947E-1CCFA95FBA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1E392F-9477-489B-87AC-8EF0CC2232F3}"/>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2225911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832D8D-3531-4358-B27A-EC26880756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C6588F-622E-4923-8BAE-6C9D9E9E9B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DF4C7D-BB6C-4BBD-8DB1-55518C6F5EC8}"/>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7D70AA7F-355F-4F34-B4C9-0A4CB9E7E9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C6D2A3-1466-4214-886E-9EC9FF6F0650}"/>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224944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7A5BB-0B4F-40D0-BED4-13E8E54AE2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E1795F-85F2-40A6-B3CF-7C27A0DF53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D7BFA-CEA5-4748-8874-241550CCC5DA}"/>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005855C4-08C3-4863-833F-093C6146AA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8BEEBA-2BBC-4E9A-92BE-572BB8AAE37A}"/>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415624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05B38-526A-4CEB-8E09-9DC9826EA3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34B06B-510B-460A-8E92-81FA499EC8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3718C0-F8F3-476E-8F63-38CB924A2F00}"/>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66A14D0C-0450-47E8-9256-E7F40328D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5054E8-A3CD-43BC-9EB1-729998557625}"/>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15561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9748-7274-4533-BE73-36658D5301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B60018-929E-49ED-A2FA-404EFB7A10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1BC7F5-3EBF-4698-AD24-3D2B6EEC43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9618F4-0019-460C-A097-679D3AD04203}"/>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6" name="Footer Placeholder 5">
            <a:extLst>
              <a:ext uri="{FF2B5EF4-FFF2-40B4-BE49-F238E27FC236}">
                <a16:creationId xmlns:a16="http://schemas.microsoft.com/office/drawing/2014/main" id="{7F27DD49-9E17-471B-9ADB-0E1D285B7D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5011E7-0897-4BE0-807B-736FAE065C2A}"/>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95227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6EB2-9D46-4EE4-B178-276E66A9D0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8CC5F6-2429-41FE-A801-DB6A566F89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E098BC-30D7-478D-BA13-F82E50FD46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FA75E6-112B-49AA-B5F8-9DC0A20DEB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8FA583-E739-4589-8DF9-140829DABB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B9B361-A5E7-41E1-B9D4-8E1DF5EC7B44}"/>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8" name="Footer Placeholder 7">
            <a:extLst>
              <a:ext uri="{FF2B5EF4-FFF2-40B4-BE49-F238E27FC236}">
                <a16:creationId xmlns:a16="http://schemas.microsoft.com/office/drawing/2014/main" id="{DED880EC-54EE-4B1E-BE71-837A4C0591C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D78F371-3DBD-4CE4-A088-8E37E47C1990}"/>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2534046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61DD6-AB16-46F0-A6A1-4B5630099C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532062-DDB0-442F-9C9B-407F99AA8691}"/>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4" name="Footer Placeholder 3">
            <a:extLst>
              <a:ext uri="{FF2B5EF4-FFF2-40B4-BE49-F238E27FC236}">
                <a16:creationId xmlns:a16="http://schemas.microsoft.com/office/drawing/2014/main" id="{AFFA7F6B-D83A-4CF1-8F1F-6F06306CFE3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6C20F0-AB66-4F8E-8E17-26A45EF6DC66}"/>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99956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1F3AA3-E51B-41F4-A44F-C9C1A0837788}"/>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3" name="Footer Placeholder 2">
            <a:extLst>
              <a:ext uri="{FF2B5EF4-FFF2-40B4-BE49-F238E27FC236}">
                <a16:creationId xmlns:a16="http://schemas.microsoft.com/office/drawing/2014/main" id="{CBCD516F-B7B3-4BB0-8F90-B9ADF81D52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E16290-AB89-424F-9D35-348DB5F183A6}"/>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1118428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37F2-67AE-4AFE-A09E-3ABA9B6DEC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B6D374-9712-461E-9817-C32110B8F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2E9577-70B3-424B-B22F-63D96A49F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2EC667-DAC6-42A0-BF67-D7079DECB225}"/>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6" name="Footer Placeholder 5">
            <a:extLst>
              <a:ext uri="{FF2B5EF4-FFF2-40B4-BE49-F238E27FC236}">
                <a16:creationId xmlns:a16="http://schemas.microsoft.com/office/drawing/2014/main" id="{9BE7FB66-0D33-4329-9B60-A1FD69AC27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09DF5D-9DE0-41DE-A6AF-99AE40702D28}"/>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2345769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69F9-FA1C-4BFC-A6D5-34F768C89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A9524F-2F12-40D0-8172-6B8F5DB9AA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019602-58B5-4902-A77E-FC80A3E25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5EE3DE-AA80-4B02-B5EA-7AB4C5AF1A73}"/>
              </a:ext>
            </a:extLst>
          </p:cNvPr>
          <p:cNvSpPr>
            <a:spLocks noGrp="1"/>
          </p:cNvSpPr>
          <p:nvPr>
            <p:ph type="dt" sz="half" idx="10"/>
          </p:nvPr>
        </p:nvSpPr>
        <p:spPr/>
        <p:txBody>
          <a:bodyPr/>
          <a:lstStyle/>
          <a:p>
            <a:fld id="{80D6E5BC-D66C-4AB8-AFA9-E1D0257926E1}" type="datetimeFigureOut">
              <a:rPr lang="en-GB" smtClean="0"/>
              <a:t>24/01/2020</a:t>
            </a:fld>
            <a:endParaRPr lang="en-GB"/>
          </a:p>
        </p:txBody>
      </p:sp>
      <p:sp>
        <p:nvSpPr>
          <p:cNvPr id="6" name="Footer Placeholder 5">
            <a:extLst>
              <a:ext uri="{FF2B5EF4-FFF2-40B4-BE49-F238E27FC236}">
                <a16:creationId xmlns:a16="http://schemas.microsoft.com/office/drawing/2014/main" id="{A054A1AE-8A0D-4CFC-87AF-ECA4B7B3DB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616408-144C-4F73-969B-55D7DFBB40A4}"/>
              </a:ext>
            </a:extLst>
          </p:cNvPr>
          <p:cNvSpPr>
            <a:spLocks noGrp="1"/>
          </p:cNvSpPr>
          <p:nvPr>
            <p:ph type="sldNum" sz="quarter" idx="12"/>
          </p:nvPr>
        </p:nvSpPr>
        <p:spPr/>
        <p:txBody>
          <a:bodyPr/>
          <a:lstStyle/>
          <a:p>
            <a:fld id="{4F2EAD98-206D-4ADA-A05A-76386E880F38}" type="slidenum">
              <a:rPr lang="en-GB" smtClean="0"/>
              <a:t>‹#›</a:t>
            </a:fld>
            <a:endParaRPr lang="en-GB"/>
          </a:p>
        </p:txBody>
      </p:sp>
    </p:spTree>
    <p:extLst>
      <p:ext uri="{BB962C8B-B14F-4D97-AF65-F5344CB8AC3E}">
        <p14:creationId xmlns:p14="http://schemas.microsoft.com/office/powerpoint/2010/main" val="315832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CA3B74-2107-4110-8FE0-AE3DDDD19E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52A559-F8AD-427B-B8DC-660BEA71B4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A3BBE-BD5B-465C-9527-5736BD225B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6E5BC-D66C-4AB8-AFA9-E1D0257926E1}" type="datetimeFigureOut">
              <a:rPr lang="en-GB" smtClean="0"/>
              <a:t>24/01/2020</a:t>
            </a:fld>
            <a:endParaRPr lang="en-GB"/>
          </a:p>
        </p:txBody>
      </p:sp>
      <p:sp>
        <p:nvSpPr>
          <p:cNvPr id="5" name="Footer Placeholder 4">
            <a:extLst>
              <a:ext uri="{FF2B5EF4-FFF2-40B4-BE49-F238E27FC236}">
                <a16:creationId xmlns:a16="http://schemas.microsoft.com/office/drawing/2014/main" id="{0E9B667C-D5EC-4830-B408-B04D1D36A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B49E832-684D-4FAF-A9A6-10D42EEFD5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EAD98-206D-4ADA-A05A-76386E880F38}" type="slidenum">
              <a:rPr lang="en-GB" smtClean="0"/>
              <a:t>‹#›</a:t>
            </a:fld>
            <a:endParaRPr lang="en-GB"/>
          </a:p>
        </p:txBody>
      </p:sp>
    </p:spTree>
    <p:extLst>
      <p:ext uri="{BB962C8B-B14F-4D97-AF65-F5344CB8AC3E}">
        <p14:creationId xmlns:p14="http://schemas.microsoft.com/office/powerpoint/2010/main" val="63411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924758" y="1771903"/>
            <a:ext cx="8686800" cy="2585323"/>
          </a:xfrm>
          <a:prstGeom prst="rect">
            <a:avLst/>
          </a:prstGeom>
        </p:spPr>
        <p:txBody>
          <a:bodyPr wrap="square">
            <a:spAutoFit/>
          </a:bodyPr>
          <a:lstStyle/>
          <a:p>
            <a:r>
              <a:rPr lang="en-GB" sz="5400" dirty="0">
                <a:solidFill>
                  <a:schemeClr val="bg1"/>
                </a:solidFill>
                <a:latin typeface="Adobe Myungjo Std M" panose="02020600000000000000" pitchFamily="18" charset="-128"/>
                <a:ea typeface="Adobe Myungjo Std M" panose="02020600000000000000" pitchFamily="18" charset="-128"/>
              </a:rPr>
              <a:t>Stand Together</a:t>
            </a:r>
          </a:p>
          <a:p>
            <a:r>
              <a:rPr lang="en-GB" sz="5400" dirty="0">
                <a:solidFill>
                  <a:schemeClr val="bg1"/>
                </a:solidFill>
                <a:latin typeface="Adobe Myungjo Std M" panose="02020600000000000000" pitchFamily="18" charset="-128"/>
                <a:ea typeface="Adobe Myungjo Std M" panose="02020600000000000000" pitchFamily="18" charset="-128"/>
              </a:rPr>
              <a:t>Holocaust Memorial Day 2020</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5909" t="49886" r="47159"/>
          <a:stretch/>
        </p:blipFill>
        <p:spPr>
          <a:xfrm>
            <a:off x="8477250" y="2998708"/>
            <a:ext cx="3714750" cy="1959172"/>
          </a:xfrm>
          <a:prstGeom prst="rect">
            <a:avLst/>
          </a:prstGeom>
        </p:spPr>
      </p:pic>
      <p:pic>
        <p:nvPicPr>
          <p:cNvPr id="8" name="Picture 7"/>
          <p:cNvPicPr>
            <a:picLocks noChangeAspect="1"/>
          </p:cNvPicPr>
          <p:nvPr/>
        </p:nvPicPr>
        <p:blipFill rotWithShape="1">
          <a:blip r:embed="rId3">
            <a:extLst>
              <a:ext uri="{BEBA8EAE-BF5A-486C-A8C5-ECC9F3942E4B}">
                <a14:imgProps xmlns:a14="http://schemas.microsoft.com/office/drawing/2010/main">
                  <a14:imgLayer r:embed="rId4">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749" b="50000"/>
          <a:stretch/>
        </p:blipFill>
        <p:spPr>
          <a:xfrm>
            <a:off x="-19051" y="1088173"/>
            <a:ext cx="5035667" cy="5769827"/>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7425" r="43182" b="51259"/>
          <a:stretch/>
        </p:blipFill>
        <p:spPr>
          <a:xfrm>
            <a:off x="1390650" y="819150"/>
            <a:ext cx="3962400" cy="1905507"/>
          </a:xfrm>
          <a:prstGeom prst="rect">
            <a:avLst/>
          </a:prstGeom>
        </p:spPr>
      </p:pic>
    </p:spTree>
    <p:extLst>
      <p:ext uri="{BB962C8B-B14F-4D97-AF65-F5344CB8AC3E}">
        <p14:creationId xmlns:p14="http://schemas.microsoft.com/office/powerpoint/2010/main" val="185346663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749" b="50000"/>
          <a:stretch/>
        </p:blipFill>
        <p:spPr>
          <a:xfrm>
            <a:off x="-19051" y="1088173"/>
            <a:ext cx="5035667" cy="576982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45338" y="5036160"/>
            <a:ext cx="2946662" cy="1989791"/>
          </a:xfrm>
          <a:prstGeom prst="rect">
            <a:avLst/>
          </a:prstGeom>
        </p:spPr>
      </p:pic>
      <p:sp>
        <p:nvSpPr>
          <p:cNvPr id="7" name="Rectangle 6">
            <a:extLst>
              <a:ext uri="{FF2B5EF4-FFF2-40B4-BE49-F238E27FC236}">
                <a16:creationId xmlns:a16="http://schemas.microsoft.com/office/drawing/2014/main" id="{573C4B10-CDF8-459A-B489-B1FCC96AB599}"/>
              </a:ext>
            </a:extLst>
          </p:cNvPr>
          <p:cNvSpPr/>
          <p:nvPr/>
        </p:nvSpPr>
        <p:spPr>
          <a:xfrm>
            <a:off x="3027394" y="568254"/>
            <a:ext cx="8686800" cy="2062103"/>
          </a:xfrm>
          <a:prstGeom prst="rect">
            <a:avLst/>
          </a:prstGeom>
        </p:spPr>
        <p:txBody>
          <a:bodyPr wrap="square">
            <a:spAutoFit/>
          </a:bodyPr>
          <a:lstStyle/>
          <a:p>
            <a:pPr algn="r"/>
            <a:r>
              <a:rPr lang="en-GB" sz="3200" dirty="0">
                <a:ea typeface="Adobe Myungjo Std M" panose="02020600000000000000"/>
              </a:rPr>
              <a:t>Millions of people were stripped of their humanity and murdered during the Holocaust and Nazi Persecution. Each person was unique, with their own interests, friends and family.</a:t>
            </a:r>
            <a:endParaRPr lang="en-GB" sz="3200" dirty="0">
              <a:latin typeface="Adobe Myungjo Std M" panose="02020600000000000000" pitchFamily="18" charset="-128"/>
              <a:ea typeface="Adobe Myungjo Std M" panose="02020600000000000000"/>
            </a:endParaRPr>
          </a:p>
        </p:txBody>
      </p:sp>
      <p:sp>
        <p:nvSpPr>
          <p:cNvPr id="2" name="Rectangle 1">
            <a:extLst>
              <a:ext uri="{FF2B5EF4-FFF2-40B4-BE49-F238E27FC236}">
                <a16:creationId xmlns:a16="http://schemas.microsoft.com/office/drawing/2014/main" id="{DAA4A7DC-98B9-40FA-BB5A-B23326AB38DF}"/>
              </a:ext>
            </a:extLst>
          </p:cNvPr>
          <p:cNvSpPr/>
          <p:nvPr/>
        </p:nvSpPr>
        <p:spPr>
          <a:xfrm>
            <a:off x="3396343" y="3389307"/>
            <a:ext cx="8317851" cy="2554545"/>
          </a:xfrm>
          <a:prstGeom prst="rect">
            <a:avLst/>
          </a:prstGeom>
        </p:spPr>
        <p:txBody>
          <a:bodyPr wrap="square">
            <a:spAutoFit/>
          </a:bodyPr>
          <a:lstStyle/>
          <a:p>
            <a:pPr algn="r"/>
            <a:r>
              <a:rPr lang="en-GB" sz="3200" dirty="0">
                <a:ea typeface="Adobe Myungjo Std M" panose="02020600000000000000"/>
              </a:rPr>
              <a:t>Thousands of people are using their social media accounts for good by remembering</a:t>
            </a:r>
          </a:p>
          <a:p>
            <a:pPr algn="r"/>
            <a:r>
              <a:rPr lang="en-GB" sz="3200" dirty="0">
                <a:ea typeface="Adobe Myungjo Std M" panose="02020600000000000000"/>
              </a:rPr>
              <a:t>unique individuals.</a:t>
            </a:r>
          </a:p>
          <a:p>
            <a:pPr algn="r"/>
            <a:endParaRPr lang="en-GB" sz="3200" dirty="0">
              <a:ea typeface="Adobe Myungjo Std M" panose="02020600000000000000"/>
            </a:endParaRPr>
          </a:p>
          <a:p>
            <a:pPr algn="r"/>
            <a:r>
              <a:rPr lang="en-GB" sz="3200" dirty="0">
                <a:ea typeface="Adobe Myungjo Std M" panose="02020600000000000000"/>
              </a:rPr>
              <a:t>Here is one of those stories…</a:t>
            </a:r>
          </a:p>
        </p:txBody>
      </p:sp>
    </p:spTree>
    <p:extLst>
      <p:ext uri="{BB962C8B-B14F-4D97-AF65-F5344CB8AC3E}">
        <p14:creationId xmlns:p14="http://schemas.microsoft.com/office/powerpoint/2010/main" val="82947089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black and white photo of a person&#10;&#10;Description automatically generated">
            <a:extLst>
              <a:ext uri="{FF2B5EF4-FFF2-40B4-BE49-F238E27FC236}">
                <a16:creationId xmlns:a16="http://schemas.microsoft.com/office/drawing/2014/main" id="{B649242C-3EFF-4715-99E2-94AD043363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829" y="358063"/>
            <a:ext cx="2857500" cy="2857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a:extLst>
              <a:ext uri="{FF2B5EF4-FFF2-40B4-BE49-F238E27FC236}">
                <a16:creationId xmlns:a16="http://schemas.microsoft.com/office/drawing/2014/main" id="{210F3FEA-F824-4647-A145-0FAAE43E42E5}"/>
              </a:ext>
            </a:extLst>
          </p:cNvPr>
          <p:cNvSpPr/>
          <p:nvPr/>
        </p:nvSpPr>
        <p:spPr>
          <a:xfrm>
            <a:off x="3783174" y="642899"/>
            <a:ext cx="4772997" cy="923330"/>
          </a:xfrm>
          <a:prstGeom prst="rect">
            <a:avLst/>
          </a:prstGeom>
        </p:spPr>
        <p:txBody>
          <a:bodyPr wrap="square">
            <a:spAutoFit/>
          </a:bodyPr>
          <a:lstStyle/>
          <a:p>
            <a:r>
              <a:rPr lang="en-GB" sz="5400" dirty="0">
                <a:solidFill>
                  <a:schemeClr val="bg1"/>
                </a:solidFill>
                <a:latin typeface="Adobe Myungjo Std M" panose="02020600000000000000" pitchFamily="18" charset="-128"/>
                <a:ea typeface="Adobe Myungjo Std M" panose="02020600000000000000" pitchFamily="18" charset="-128"/>
              </a:rPr>
              <a:t>Louisa Gould</a:t>
            </a:r>
          </a:p>
        </p:txBody>
      </p:sp>
      <p:sp>
        <p:nvSpPr>
          <p:cNvPr id="8" name="Rectangle 1">
            <a:extLst>
              <a:ext uri="{FF2B5EF4-FFF2-40B4-BE49-F238E27FC236}">
                <a16:creationId xmlns:a16="http://schemas.microsoft.com/office/drawing/2014/main" id="{C7542015-F35C-45BA-A622-D69BFFACEADB}"/>
              </a:ext>
            </a:extLst>
          </p:cNvPr>
          <p:cNvSpPr>
            <a:spLocks noChangeArrowheads="1"/>
          </p:cNvSpPr>
          <p:nvPr/>
        </p:nvSpPr>
        <p:spPr bwMode="auto">
          <a:xfrm>
            <a:off x="3526627" y="1712279"/>
            <a:ext cx="8271544"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1"/>
                </a:solidFill>
                <a:effectLst/>
                <a:latin typeface="Lato"/>
                <a:ea typeface="Adobe Myungjo Std M" panose="02020600000000000000"/>
              </a:rPr>
              <a:t>Louisa Gould hid a Russian prisoner of war in her home on the island of Jersey. She was arrested and sent to a concentration camp where she ultimately paid with her life.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solidFill>
                <a:schemeClr val="bg1"/>
              </a:solidFill>
              <a:latin typeface="Lato"/>
              <a:ea typeface="Adobe Myungjo Std M" panose="02020600000000000000"/>
            </a:endParaRPr>
          </a:p>
          <a:p>
            <a:pPr lvl="0"/>
            <a:r>
              <a:rPr lang="en-GB" sz="1600" dirty="0">
                <a:solidFill>
                  <a:schemeClr val="bg1"/>
                </a:solidFill>
              </a:rPr>
              <a:t>Louisa welcomed Feodor into her family. She gave him the nickname ‘Bill’, taught him local manners and English with a French accent so the Germans would not believe he was Russian. When asked why she wanted to help ‘Bill’, Louisa reportedly said: ‘I had to do something for another mother’s son.’</a:t>
            </a:r>
          </a:p>
          <a:p>
            <a:pPr lvl="0"/>
            <a:endParaRPr kumimoji="0" lang="en-GB" altLang="en-US" sz="1600" b="0" i="0" u="none" strike="noStrike" cap="none" normalizeH="0" baseline="0" dirty="0">
              <a:ln>
                <a:noFill/>
              </a:ln>
              <a:solidFill>
                <a:schemeClr val="bg1"/>
              </a:solidFill>
              <a:effectLst/>
              <a:latin typeface="Lato"/>
              <a:ea typeface="Adobe Myungjo Std M" panose="02020600000000000000"/>
            </a:endParaRPr>
          </a:p>
          <a:p>
            <a:pPr lvl="0"/>
            <a:endParaRPr kumimoji="0" lang="en-US" altLang="en-US" sz="1600" b="0" i="0" u="none" strike="noStrike" cap="none" normalizeH="0" baseline="0" dirty="0">
              <a:ln>
                <a:noFill/>
              </a:ln>
              <a:solidFill>
                <a:schemeClr val="bg1"/>
              </a:solidFill>
              <a:effectLst/>
              <a:latin typeface="Lato"/>
              <a:ea typeface="Adobe Myungjo Std M" panose="0202060000000000000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bg1"/>
              </a:solidFill>
              <a:effectLst/>
              <a:ea typeface="Adobe Myungjo Std M" panose="02020600000000000000"/>
            </a:endParaRPr>
          </a:p>
        </p:txBody>
      </p:sp>
      <p:sp>
        <p:nvSpPr>
          <p:cNvPr id="2" name="Rectangle 1">
            <a:extLst>
              <a:ext uri="{FF2B5EF4-FFF2-40B4-BE49-F238E27FC236}">
                <a16:creationId xmlns:a16="http://schemas.microsoft.com/office/drawing/2014/main" id="{CC552570-A443-4DC3-9AFC-E1D6A670A14B}"/>
              </a:ext>
            </a:extLst>
          </p:cNvPr>
          <p:cNvSpPr/>
          <p:nvPr/>
        </p:nvSpPr>
        <p:spPr>
          <a:xfrm>
            <a:off x="771356" y="3914614"/>
            <a:ext cx="10796631" cy="2585323"/>
          </a:xfrm>
          <a:prstGeom prst="rect">
            <a:avLst/>
          </a:prstGeom>
        </p:spPr>
        <p:txBody>
          <a:bodyPr wrap="square">
            <a:spAutoFit/>
          </a:bodyPr>
          <a:lstStyle/>
          <a:p>
            <a:r>
              <a:rPr lang="en-GB" dirty="0">
                <a:solidFill>
                  <a:schemeClr val="bg1"/>
                </a:solidFill>
              </a:rPr>
              <a:t>But not everyone on the island agreed with Louisa and some of her neighbours wrote a letter to their occupiers informing them about Bill. Fortunately, Louisa was alerted in time and Bill went into hiding.</a:t>
            </a:r>
          </a:p>
          <a:p>
            <a:r>
              <a:rPr lang="en-GB" dirty="0">
                <a:solidFill>
                  <a:schemeClr val="bg1"/>
                </a:solidFill>
              </a:rPr>
              <a:t>The </a:t>
            </a:r>
            <a:r>
              <a:rPr lang="en-GB" i="1" dirty="0" err="1">
                <a:solidFill>
                  <a:schemeClr val="bg1"/>
                </a:solidFill>
              </a:rPr>
              <a:t>Geheime</a:t>
            </a:r>
            <a:r>
              <a:rPr lang="en-GB" i="1" dirty="0">
                <a:solidFill>
                  <a:schemeClr val="bg1"/>
                </a:solidFill>
              </a:rPr>
              <a:t> </a:t>
            </a:r>
            <a:r>
              <a:rPr lang="en-GB" i="1" dirty="0" err="1">
                <a:solidFill>
                  <a:schemeClr val="bg1"/>
                </a:solidFill>
              </a:rPr>
              <a:t>Feldpolizei</a:t>
            </a:r>
            <a:r>
              <a:rPr lang="en-GB" dirty="0">
                <a:solidFill>
                  <a:schemeClr val="bg1"/>
                </a:solidFill>
              </a:rPr>
              <a:t> (German special force) searched Louisa’s house, where they found papers showing that he had been there and labels from Louisa and her sisters from a Christmas present for Bill. The Germans also found Louisa’s forbidden wireless, and she was arrested.</a:t>
            </a:r>
          </a:p>
          <a:p>
            <a:endParaRPr lang="en-GB" dirty="0">
              <a:solidFill>
                <a:schemeClr val="bg1"/>
              </a:solidFill>
            </a:endParaRPr>
          </a:p>
          <a:p>
            <a:r>
              <a:rPr lang="en-GB" dirty="0">
                <a:solidFill>
                  <a:schemeClr val="bg1"/>
                </a:solidFill>
              </a:rPr>
              <a:t>Louisa was sent to prison on 25 May 1944. Days later the Germans searched the house of Louisa’s sister, who sheltered Bill after Louisa, and she too was arrested, along with many others, including Louisa’s brother Harold Le </a:t>
            </a:r>
            <a:r>
              <a:rPr lang="en-GB" dirty="0" err="1">
                <a:solidFill>
                  <a:schemeClr val="bg1"/>
                </a:solidFill>
              </a:rPr>
              <a:t>Druillenec</a:t>
            </a:r>
            <a:r>
              <a:rPr lang="en-GB" dirty="0">
                <a:solidFill>
                  <a:schemeClr val="bg1"/>
                </a:solidFill>
              </a:rPr>
              <a:t>, who had simply listened to Louisa’s wireless</a:t>
            </a:r>
          </a:p>
        </p:txBody>
      </p:sp>
    </p:spTree>
    <p:extLst>
      <p:ext uri="{BB962C8B-B14F-4D97-AF65-F5344CB8AC3E}">
        <p14:creationId xmlns:p14="http://schemas.microsoft.com/office/powerpoint/2010/main" val="32292862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295</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Adobe Myungjo Std M</vt:lpstr>
      <vt:lpstr>Arial</vt:lpstr>
      <vt:lpstr>Calibri</vt:lpstr>
      <vt:lpstr>Calibri Light</vt:lpstr>
      <vt:lpstr>Lato</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Reed</dc:creator>
  <cp:lastModifiedBy>Sophie Reed</cp:lastModifiedBy>
  <cp:revision>1</cp:revision>
  <dcterms:created xsi:type="dcterms:W3CDTF">2020-01-24T13:09:15Z</dcterms:created>
  <dcterms:modified xsi:type="dcterms:W3CDTF">2020-01-24T13:22:21Z</dcterms:modified>
</cp:coreProperties>
</file>