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66" d="100"/>
          <a:sy n="66" d="100"/>
        </p:scale>
        <p:origin x="-888" y="-27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020CA-F3DD-4C14-AD42-F0513A6C8C40}" type="datetimeFigureOut">
              <a:rPr lang="en-GB" smtClean="0"/>
              <a:t>03/11/2019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3B015-A580-42B1-9BAF-7AA74B33F4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3433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020CA-F3DD-4C14-AD42-F0513A6C8C40}" type="datetimeFigureOut">
              <a:rPr lang="en-GB" smtClean="0"/>
              <a:t>03/11/2019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3B015-A580-42B1-9BAF-7AA74B33F4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7315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020CA-F3DD-4C14-AD42-F0513A6C8C40}" type="datetimeFigureOut">
              <a:rPr lang="en-GB" smtClean="0"/>
              <a:t>03/11/2019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3B015-A580-42B1-9BAF-7AA74B33F4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4300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020CA-F3DD-4C14-AD42-F0513A6C8C40}" type="datetimeFigureOut">
              <a:rPr lang="en-GB" smtClean="0"/>
              <a:t>03/11/2019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3B015-A580-42B1-9BAF-7AA74B33F4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1871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020CA-F3DD-4C14-AD42-F0513A6C8C40}" type="datetimeFigureOut">
              <a:rPr lang="en-GB" smtClean="0"/>
              <a:t>03/11/2019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3B015-A580-42B1-9BAF-7AA74B33F4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7219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020CA-F3DD-4C14-AD42-F0513A6C8C40}" type="datetimeFigureOut">
              <a:rPr lang="en-GB" smtClean="0"/>
              <a:t>03/11/2019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3B015-A580-42B1-9BAF-7AA74B33F4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0684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020CA-F3DD-4C14-AD42-F0513A6C8C40}" type="datetimeFigureOut">
              <a:rPr lang="en-GB" smtClean="0"/>
              <a:t>03/11/2019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3B015-A580-42B1-9BAF-7AA74B33F4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438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020CA-F3DD-4C14-AD42-F0513A6C8C40}" type="datetimeFigureOut">
              <a:rPr lang="en-GB" smtClean="0"/>
              <a:t>03/11/2019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3B015-A580-42B1-9BAF-7AA74B33F4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9600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020CA-F3DD-4C14-AD42-F0513A6C8C40}" type="datetimeFigureOut">
              <a:rPr lang="en-GB" smtClean="0"/>
              <a:t>03/11/2019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3B015-A580-42B1-9BAF-7AA74B33F4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9088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020CA-F3DD-4C14-AD42-F0513A6C8C40}" type="datetimeFigureOut">
              <a:rPr lang="en-GB" smtClean="0"/>
              <a:t>03/11/2019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3B015-A580-42B1-9BAF-7AA74B33F4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1775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020CA-F3DD-4C14-AD42-F0513A6C8C40}" type="datetimeFigureOut">
              <a:rPr lang="en-GB" smtClean="0"/>
              <a:t>03/11/2019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3B015-A580-42B1-9BAF-7AA74B33F4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9634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1020CA-F3DD-4C14-AD42-F0513A6C8C40}" type="datetimeFigureOut">
              <a:rPr lang="en-GB" smtClean="0"/>
              <a:t>03/11/2019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3B015-A580-42B1-9BAF-7AA74B33F4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017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733720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0" dirty="0" smtClean="0">
                <a:solidFill>
                  <a:schemeClr val="bg1"/>
                </a:solidFill>
                <a:latin typeface="HP Simplified" panose="020B0606020204020204" pitchFamily="34" charset="0"/>
                <a:cs typeface="Aparajita" panose="020B0604020202020204" pitchFamily="34" charset="0"/>
              </a:rPr>
              <a:t>LEST WE FORGET</a:t>
            </a:r>
            <a:endParaRPr lang="en-GB" sz="8000" dirty="0">
              <a:solidFill>
                <a:schemeClr val="bg1"/>
              </a:solidFill>
              <a:latin typeface="HP Simplified" panose="020B0606020204020204" pitchFamily="34" charset="0"/>
              <a:cs typeface="Aparajita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088" y="5318445"/>
            <a:ext cx="2279912" cy="153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0199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  <a:latin typeface="HP Simplified" panose="020B0606020204020204" pitchFamily="34" charset="0"/>
                <a:ea typeface="Batang" panose="02030600000101010101" pitchFamily="18" charset="-127"/>
              </a:rPr>
              <a:t>Love each other as I have loved you. Greater love has no one than this: to lay down one’s life for one’s friends. You are my friends if you do what I command.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 smtClean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 smtClean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 smtClean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 smtClean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 smtClean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 smtClean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 smtClean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 smtClean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	</a:t>
            </a:r>
            <a:r>
              <a:rPr lang="en-GB" dirty="0" smtClean="0">
                <a:solidFill>
                  <a:schemeClr val="bg1"/>
                </a:solidFill>
              </a:rPr>
              <a:t>										John 15 13-14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5168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31"/>
          <a:stretch/>
        </p:blipFill>
        <p:spPr>
          <a:xfrm>
            <a:off x="-52604" y="0"/>
            <a:ext cx="12244604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979" y="-781041"/>
            <a:ext cx="2761494" cy="26700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00000">
            <a:off x="6696891" y="1960730"/>
            <a:ext cx="2761494" cy="26700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00">
            <a:off x="3379888" y="2911937"/>
            <a:ext cx="2229591" cy="21557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00">
            <a:off x="9332197" y="125840"/>
            <a:ext cx="2229591" cy="21557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119" y="4066809"/>
            <a:ext cx="2761494" cy="26700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00">
            <a:off x="4867536" y="-236154"/>
            <a:ext cx="2229591" cy="21557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0000">
            <a:off x="856570" y="2002444"/>
            <a:ext cx="2229591" cy="21557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0000">
            <a:off x="10100613" y="4416320"/>
            <a:ext cx="2229591" cy="21557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00000">
            <a:off x="5182847" y="4791016"/>
            <a:ext cx="2761494" cy="267005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-52604" y="0"/>
            <a:ext cx="12244604" cy="6858000"/>
          </a:xfrm>
          <a:prstGeom prst="rect">
            <a:avLst/>
          </a:prstGeom>
          <a:solidFill>
            <a:srgbClr val="C000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1705689" y="1213364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GB" sz="2000" dirty="0">
                <a:solidFill>
                  <a:schemeClr val="bg1"/>
                </a:solidFill>
                <a:latin typeface="HP Simplified" panose="020B0606020204020204" pitchFamily="34" charset="0"/>
                <a:ea typeface="Adobe Fan Heiti Std B" panose="020B0700000000000000" pitchFamily="34" charset="-128"/>
              </a:rPr>
              <a:t>The remembrance </a:t>
            </a:r>
            <a:r>
              <a:rPr lang="en-GB" sz="2000" b="1" dirty="0" smtClean="0">
                <a:solidFill>
                  <a:schemeClr val="bg1"/>
                </a:solidFill>
                <a:latin typeface="HP Simplified" panose="020B0606020204020204" pitchFamily="34" charset="0"/>
                <a:ea typeface="Adobe Fan Heiti Std B" panose="020B0700000000000000" pitchFamily="34" charset="-128"/>
              </a:rPr>
              <a:t>POPPY</a:t>
            </a:r>
            <a:r>
              <a:rPr lang="en-GB" sz="2000" dirty="0" smtClean="0">
                <a:solidFill>
                  <a:schemeClr val="bg1"/>
                </a:solidFill>
                <a:latin typeface="HP Simplified" panose="020B0606020204020204" pitchFamily="34" charset="0"/>
                <a:ea typeface="Adobe Fan Heiti Std B" panose="020B0700000000000000" pitchFamily="34" charset="-128"/>
              </a:rPr>
              <a:t> </a:t>
            </a:r>
            <a:r>
              <a:rPr lang="en-GB" sz="2000" dirty="0">
                <a:solidFill>
                  <a:schemeClr val="bg1"/>
                </a:solidFill>
                <a:latin typeface="HP Simplified" panose="020B0606020204020204" pitchFamily="34" charset="0"/>
                <a:ea typeface="Adobe Fan Heiti Std B" panose="020B0700000000000000" pitchFamily="34" charset="-128"/>
              </a:rPr>
              <a:t>was inspired by the World War I poem "In Flanders Fields". Its opening lines refer to the many </a:t>
            </a:r>
            <a:r>
              <a:rPr lang="en-GB" sz="2000" b="1" dirty="0">
                <a:solidFill>
                  <a:schemeClr val="bg1"/>
                </a:solidFill>
                <a:latin typeface="HP Simplified" panose="020B0606020204020204" pitchFamily="34" charset="0"/>
                <a:ea typeface="Adobe Fan Heiti Std B" panose="020B0700000000000000" pitchFamily="34" charset="-128"/>
              </a:rPr>
              <a:t>poppies</a:t>
            </a:r>
            <a:r>
              <a:rPr lang="en-GB" sz="2000" dirty="0">
                <a:solidFill>
                  <a:schemeClr val="bg1"/>
                </a:solidFill>
                <a:latin typeface="HP Simplified" panose="020B0606020204020204" pitchFamily="34" charset="0"/>
                <a:ea typeface="Adobe Fan Heiti Std B" panose="020B0700000000000000" pitchFamily="34" charset="-128"/>
              </a:rPr>
              <a:t> that were the first </a:t>
            </a:r>
            <a:r>
              <a:rPr lang="en-GB" sz="2000" dirty="0" smtClean="0">
                <a:solidFill>
                  <a:schemeClr val="bg1"/>
                </a:solidFill>
                <a:latin typeface="HP Simplified" panose="020B0606020204020204" pitchFamily="34" charset="0"/>
                <a:ea typeface="Adobe Fan Heiti Std B" panose="020B0700000000000000" pitchFamily="34" charset="-128"/>
              </a:rPr>
              <a:t>flowers to </a:t>
            </a:r>
            <a:r>
              <a:rPr lang="en-GB" sz="2000" dirty="0">
                <a:solidFill>
                  <a:schemeClr val="bg1"/>
                </a:solidFill>
                <a:latin typeface="HP Simplified" panose="020B0606020204020204" pitchFamily="34" charset="0"/>
                <a:ea typeface="Adobe Fan Heiti Std B" panose="020B0700000000000000" pitchFamily="34" charset="-128"/>
              </a:rPr>
              <a:t>grow in the churned-up earth of soldiers' graves in Flanders, a region of Belgium.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6328" y="586786"/>
            <a:ext cx="2614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  <a:latin typeface="HP Simplified" panose="020B0606020204020204" pitchFamily="34" charset="0"/>
                <a:ea typeface="Adobe Fan Heiti Std B" panose="020B0700000000000000" pitchFamily="34" charset="-128"/>
              </a:rPr>
              <a:t>Why the POPPY?</a:t>
            </a:r>
            <a:endParaRPr lang="en-GB" sz="2800" dirty="0">
              <a:solidFill>
                <a:schemeClr val="bg1"/>
              </a:solidFill>
              <a:latin typeface="HP Simplified" panose="020B0606020204020204" pitchFamily="34" charset="0"/>
              <a:ea typeface="Adobe Fan Heiti Std B" panose="020B0700000000000000" pitchFamily="34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11398" y="4691165"/>
            <a:ext cx="52069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000" dirty="0" smtClean="0">
                <a:solidFill>
                  <a:schemeClr val="bg1"/>
                </a:solidFill>
                <a:latin typeface="HP Simplified" panose="020B0606020204020204" pitchFamily="34" charset="0"/>
                <a:ea typeface="Adobe Fan Heiti Std B" panose="020B0700000000000000" pitchFamily="34" charset="-128"/>
              </a:rPr>
              <a:t>P</a:t>
            </a:r>
            <a:r>
              <a:rPr lang="en-GB" sz="2000" b="1" dirty="0" smtClean="0">
                <a:solidFill>
                  <a:schemeClr val="bg1"/>
                </a:solidFill>
                <a:latin typeface="HP Simplified" panose="020B0606020204020204" pitchFamily="34" charset="0"/>
                <a:ea typeface="Adobe Fan Heiti Std B" panose="020B0700000000000000" pitchFamily="34" charset="-128"/>
              </a:rPr>
              <a:t>oppies</a:t>
            </a:r>
            <a:r>
              <a:rPr lang="en-GB" sz="2000" dirty="0" smtClean="0">
                <a:solidFill>
                  <a:schemeClr val="bg1"/>
                </a:solidFill>
                <a:latin typeface="HP Simplified" panose="020B0606020204020204" pitchFamily="34" charset="0"/>
                <a:ea typeface="Adobe Fan Heiti Std B" panose="020B0700000000000000" pitchFamily="34" charset="-128"/>
              </a:rPr>
              <a:t> </a:t>
            </a:r>
            <a:r>
              <a:rPr lang="en-GB" sz="2000" dirty="0">
                <a:solidFill>
                  <a:schemeClr val="bg1"/>
                </a:solidFill>
                <a:latin typeface="HP Simplified" panose="020B0606020204020204" pitchFamily="34" charset="0"/>
                <a:ea typeface="Adobe Fan Heiti Std B" panose="020B0700000000000000" pitchFamily="34" charset="-128"/>
              </a:rPr>
              <a:t>are used to remember those who have given their lives in </a:t>
            </a:r>
            <a:r>
              <a:rPr lang="en-GB" sz="2000" dirty="0" smtClean="0">
                <a:solidFill>
                  <a:schemeClr val="bg1"/>
                </a:solidFill>
                <a:latin typeface="HP Simplified" panose="020B0606020204020204" pitchFamily="34" charset="0"/>
                <a:ea typeface="Adobe Fan Heiti Std B" panose="020B0700000000000000" pitchFamily="34" charset="-128"/>
              </a:rPr>
              <a:t>battle. They </a:t>
            </a:r>
            <a:r>
              <a:rPr lang="en-GB" sz="2000" dirty="0">
                <a:solidFill>
                  <a:schemeClr val="bg1"/>
                </a:solidFill>
                <a:latin typeface="HP Simplified" panose="020B0606020204020204" pitchFamily="34" charset="0"/>
                <a:ea typeface="Adobe Fan Heiti Std B" panose="020B0700000000000000" pitchFamily="34" charset="-128"/>
              </a:rPr>
              <a:t>are the </a:t>
            </a:r>
            <a:r>
              <a:rPr lang="en-GB" sz="2000" dirty="0" smtClean="0">
                <a:solidFill>
                  <a:schemeClr val="bg1"/>
                </a:solidFill>
                <a:latin typeface="HP Simplified" panose="020B0606020204020204" pitchFamily="34" charset="0"/>
                <a:ea typeface="Adobe Fan Heiti Std B" panose="020B0700000000000000" pitchFamily="34" charset="-128"/>
              </a:rPr>
              <a:t>first flowers that </a:t>
            </a:r>
            <a:r>
              <a:rPr lang="en-GB" sz="2000" dirty="0">
                <a:solidFill>
                  <a:schemeClr val="bg1"/>
                </a:solidFill>
                <a:latin typeface="HP Simplified" panose="020B0606020204020204" pitchFamily="34" charset="0"/>
                <a:ea typeface="Adobe Fan Heiti Std B" panose="020B0700000000000000" pitchFamily="34" charset="-128"/>
              </a:rPr>
              <a:t>grew on the battlefields after World War One ended. </a:t>
            </a:r>
          </a:p>
        </p:txBody>
      </p:sp>
      <p:sp>
        <p:nvSpPr>
          <p:cNvPr id="7" name="Rectangle 6"/>
          <p:cNvSpPr/>
          <p:nvPr/>
        </p:nvSpPr>
        <p:spPr>
          <a:xfrm>
            <a:off x="3424777" y="3943744"/>
            <a:ext cx="40529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HP Simplified" panose="020B0606020204020204" pitchFamily="34" charset="0"/>
                <a:ea typeface="Adobe Fan Heiti Std B" panose="020B0700000000000000" pitchFamily="34" charset="-128"/>
              </a:rPr>
              <a:t>Why do we wear a </a:t>
            </a:r>
            <a:r>
              <a:rPr lang="en-GB" sz="2800" dirty="0" smtClean="0">
                <a:solidFill>
                  <a:schemeClr val="bg1"/>
                </a:solidFill>
                <a:latin typeface="HP Simplified" panose="020B0606020204020204" pitchFamily="34" charset="0"/>
                <a:ea typeface="Adobe Fan Heiti Std B" panose="020B0700000000000000" pitchFamily="34" charset="-128"/>
              </a:rPr>
              <a:t>POPPY?</a:t>
            </a:r>
            <a:endParaRPr lang="en-GB" sz="2800" dirty="0">
              <a:solidFill>
                <a:schemeClr val="bg1"/>
              </a:solidFill>
              <a:latin typeface="HP Simplified" panose="020B0606020204020204" pitchFamily="34" charset="0"/>
              <a:ea typeface="Adobe Fan Heiti Std B" panose="020B0700000000000000" pitchFamily="34" charset="-128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665" y="108340"/>
            <a:ext cx="4122897" cy="398637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0000">
            <a:off x="918987" y="4782906"/>
            <a:ext cx="1822012" cy="176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12192001" cy="68629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39771" y="3385321"/>
            <a:ext cx="82150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 smtClean="0">
                <a:latin typeface="Dotum" panose="020B0600000101010101" pitchFamily="34" charset="-127"/>
                <a:ea typeface="Dotum" panose="020B0600000101010101" pitchFamily="34" charset="-127"/>
              </a:rPr>
              <a:t>Scarce </a:t>
            </a:r>
            <a:r>
              <a:rPr lang="en-GB" sz="3200" b="1" dirty="0">
                <a:latin typeface="Dotum" panose="020B0600000101010101" pitchFamily="34" charset="-127"/>
                <a:ea typeface="Dotum" panose="020B0600000101010101" pitchFamily="34" charset="-127"/>
              </a:rPr>
              <a:t>heard amid the guns below.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82150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latin typeface="HP Simplified" panose="020B0606020204020204" pitchFamily="34" charset="0"/>
                <a:ea typeface="Dotum" panose="020B0600000101010101" pitchFamily="34" charset="-127"/>
              </a:rPr>
              <a:t>In Flanders fields the poppies blow</a:t>
            </a:r>
            <a:br>
              <a:rPr lang="en-GB" sz="3200" b="1" dirty="0">
                <a:latin typeface="HP Simplified" panose="020B0606020204020204" pitchFamily="34" charset="0"/>
                <a:ea typeface="Dotum" panose="020B0600000101010101" pitchFamily="34" charset="-127"/>
              </a:rPr>
            </a:br>
            <a:endParaRPr lang="en-GB" sz="3200" b="1" dirty="0">
              <a:latin typeface="HP Simplified" panose="020B0606020204020204" pitchFamily="34" charset="0"/>
              <a:ea typeface="Dotum" panose="020B0600000101010101" pitchFamily="34" charset="-127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01486" y="522087"/>
            <a:ext cx="82150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latin typeface="HP Simplified" panose="020B0606020204020204" pitchFamily="34" charset="0"/>
                <a:ea typeface="Dotum" panose="020B0600000101010101" pitchFamily="34" charset="-127"/>
              </a:rPr>
              <a:t>Between the crosses, row on row,</a:t>
            </a:r>
            <a:br>
              <a:rPr lang="en-GB" sz="3200" b="1" dirty="0">
                <a:latin typeface="HP Simplified" panose="020B0606020204020204" pitchFamily="34" charset="0"/>
                <a:ea typeface="Dotum" panose="020B0600000101010101" pitchFamily="34" charset="-127"/>
              </a:rPr>
            </a:br>
            <a:endParaRPr lang="en-GB" sz="3200" b="1" dirty="0">
              <a:latin typeface="HP Simplified" panose="020B0606020204020204" pitchFamily="34" charset="0"/>
              <a:ea typeface="Dotum" panose="020B0600000101010101" pitchFamily="34" charset="-127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3200" y="2216337"/>
            <a:ext cx="82150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latin typeface="HP Simplified" panose="020B0606020204020204" pitchFamily="34" charset="0"/>
                <a:ea typeface="Dotum" panose="020B0600000101010101" pitchFamily="34" charset="-127"/>
              </a:rPr>
              <a:t>That mark our place; and in the sky</a:t>
            </a:r>
            <a:br>
              <a:rPr lang="en-GB" sz="3200" b="1" dirty="0">
                <a:latin typeface="HP Simplified" panose="020B0606020204020204" pitchFamily="34" charset="0"/>
                <a:ea typeface="Dotum" panose="020B0600000101010101" pitchFamily="34" charset="-127"/>
              </a:rPr>
            </a:br>
            <a:endParaRPr lang="en-GB" sz="3200" b="1" dirty="0">
              <a:latin typeface="HP Simplified" panose="020B0606020204020204" pitchFamily="34" charset="0"/>
              <a:ea typeface="Dotum" panose="020B0600000101010101" pitchFamily="34" charset="-127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91771" y="2706080"/>
            <a:ext cx="82150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latin typeface="HP Simplified" panose="020B0606020204020204" pitchFamily="34" charset="0"/>
                <a:ea typeface="Dotum" panose="020B0600000101010101" pitchFamily="34" charset="-127"/>
              </a:rPr>
              <a:t>The larks, still bravely singing, fly</a:t>
            </a:r>
            <a:br>
              <a:rPr lang="en-GB" sz="3200" b="1" dirty="0">
                <a:latin typeface="HP Simplified" panose="020B0606020204020204" pitchFamily="34" charset="0"/>
                <a:ea typeface="Dotum" panose="020B0600000101010101" pitchFamily="34" charset="-127"/>
              </a:rPr>
            </a:br>
            <a:endParaRPr lang="en-GB" sz="3200" b="1" dirty="0">
              <a:latin typeface="HP Simplified" panose="020B0606020204020204" pitchFamily="34" charset="0"/>
              <a:ea typeface="Dotum" panose="020B0600000101010101" pitchFamily="34" charset="-127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WatercolorSpong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3677708"/>
            <a:ext cx="3240419" cy="313311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07314" y="6008692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GB" sz="2800" b="1" dirty="0" smtClean="0">
                <a:latin typeface="HP Simplified" panose="020B0606020204020204" pitchFamily="34" charset="0"/>
              </a:rPr>
              <a:t>John McCrae</a:t>
            </a:r>
            <a:endParaRPr lang="en-GB" sz="2800" b="1" dirty="0">
              <a:latin typeface="HP Simplified" panose="020B0606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3039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168</Words>
  <Application>Microsoft Office PowerPoint</Application>
  <PresentationFormat>Custom</PresentationFormat>
  <Paragraphs>29</Paragraphs>
  <Slides>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>Thornleigh Salesian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Sandy Fairley</dc:creator>
  <cp:lastModifiedBy>Sophie Benson</cp:lastModifiedBy>
  <cp:revision>8</cp:revision>
  <dcterms:created xsi:type="dcterms:W3CDTF">2017-11-03T07:56:53Z</dcterms:created>
  <dcterms:modified xsi:type="dcterms:W3CDTF">2019-11-03T18:31:11Z</dcterms:modified>
</cp:coreProperties>
</file>