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9" r:id="rId3"/>
    <p:sldId id="257" r:id="rId4"/>
    <p:sldId id="258" r:id="rId5"/>
    <p:sldId id="262" r:id="rId6"/>
    <p:sldId id="273" r:id="rId7"/>
    <p:sldId id="261" r:id="rId8"/>
    <p:sldId id="263" r:id="rId9"/>
    <p:sldId id="264" r:id="rId10"/>
    <p:sldId id="265" r:id="rId11"/>
    <p:sldId id="266" r:id="rId12"/>
    <p:sldId id="267" r:id="rId13"/>
    <p:sldId id="268" r:id="rId14"/>
    <p:sldId id="269" r:id="rId15"/>
    <p:sldId id="274" r:id="rId16"/>
    <p:sldId id="270" r:id="rId17"/>
    <p:sldId id="271" r:id="rId18"/>
    <p:sldId id="272" r:id="rId19"/>
    <p:sldId id="275" r:id="rId20"/>
    <p:sldId id="276" r:id="rId21"/>
    <p:sldId id="277" r:id="rId22"/>
    <p:sldId id="278" r:id="rId23"/>
    <p:sldId id="279" r:id="rId24"/>
    <p:sldId id="280" r:id="rId25"/>
    <p:sldId id="281" r:id="rId26"/>
    <p:sldId id="282" r:id="rId27"/>
    <p:sldId id="283" r:id="rId28"/>
    <p:sldId id="285" r:id="rId29"/>
    <p:sldId id="286" r:id="rId30"/>
    <p:sldId id="284" r:id="rId31"/>
    <p:sldId id="287"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54" autoAdjust="0"/>
  </p:normalViewPr>
  <p:slideViewPr>
    <p:cSldViewPr>
      <p:cViewPr>
        <p:scale>
          <a:sx n="80" d="100"/>
          <a:sy n="80" d="100"/>
        </p:scale>
        <p:origin x="-2502" y="-11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8FDF39-921E-48EB-ADC8-4DA420263D36}" type="datetimeFigureOut">
              <a:rPr lang="en-GB" smtClean="0"/>
              <a:t>19/11/2019</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37D0F6-9245-427A-9AEF-5158C6522F60}" type="slidenum">
              <a:rPr lang="en-GB" smtClean="0"/>
              <a:t>‹#›</a:t>
            </a:fld>
            <a:endParaRPr lang="en-GB"/>
          </a:p>
        </p:txBody>
      </p:sp>
    </p:spTree>
    <p:extLst>
      <p:ext uri="{BB962C8B-B14F-4D97-AF65-F5344CB8AC3E}">
        <p14:creationId xmlns:p14="http://schemas.microsoft.com/office/powerpoint/2010/main" val="288554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37D0F6-9245-427A-9AEF-5158C6522F60}" type="slidenum">
              <a:rPr lang="en-GB" smtClean="0"/>
              <a:t>24</a:t>
            </a:fld>
            <a:endParaRPr lang="en-GB"/>
          </a:p>
        </p:txBody>
      </p:sp>
    </p:spTree>
    <p:extLst>
      <p:ext uri="{BB962C8B-B14F-4D97-AF65-F5344CB8AC3E}">
        <p14:creationId xmlns:p14="http://schemas.microsoft.com/office/powerpoint/2010/main" val="148937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37D0F6-9245-427A-9AEF-5158C6522F60}" type="slidenum">
              <a:rPr lang="en-GB" smtClean="0"/>
              <a:t>29</a:t>
            </a:fld>
            <a:endParaRPr lang="en-GB"/>
          </a:p>
        </p:txBody>
      </p:sp>
    </p:spTree>
    <p:extLst>
      <p:ext uri="{BB962C8B-B14F-4D97-AF65-F5344CB8AC3E}">
        <p14:creationId xmlns:p14="http://schemas.microsoft.com/office/powerpoint/2010/main" val="1299189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37D0F6-9245-427A-9AEF-5158C6522F60}" type="slidenum">
              <a:rPr lang="en-GB" smtClean="0"/>
              <a:t>31</a:t>
            </a:fld>
            <a:endParaRPr lang="en-GB"/>
          </a:p>
        </p:txBody>
      </p:sp>
    </p:spTree>
    <p:extLst>
      <p:ext uri="{BB962C8B-B14F-4D97-AF65-F5344CB8AC3E}">
        <p14:creationId xmlns:p14="http://schemas.microsoft.com/office/powerpoint/2010/main" val="1734714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B9CF51A-771A-4A36-AB33-0772E96B5F0B}" type="datetimeFigureOut">
              <a:rPr lang="en-GB" smtClean="0"/>
              <a:t>19/11/2019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3559120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B9CF51A-771A-4A36-AB33-0772E96B5F0B}" type="datetimeFigureOut">
              <a:rPr lang="en-GB" smtClean="0"/>
              <a:t>19/11/2019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2796628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B9CF51A-771A-4A36-AB33-0772E96B5F0B}" type="datetimeFigureOut">
              <a:rPr lang="en-GB" smtClean="0"/>
              <a:t>19/11/2019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1382189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B9CF51A-771A-4A36-AB33-0772E96B5F0B}" type="datetimeFigureOut">
              <a:rPr lang="en-GB" smtClean="0"/>
              <a:t>19/11/2019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2654853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9CF51A-771A-4A36-AB33-0772E96B5F0B}" type="datetimeFigureOut">
              <a:rPr lang="en-GB" smtClean="0"/>
              <a:t>19/11/2019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411062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B9CF51A-771A-4A36-AB33-0772E96B5F0B}" type="datetimeFigureOut">
              <a:rPr lang="en-GB" smtClean="0"/>
              <a:t>19/11/2019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238085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B9CF51A-771A-4A36-AB33-0772E96B5F0B}" type="datetimeFigureOut">
              <a:rPr lang="en-GB" smtClean="0"/>
              <a:t>19/11/2019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1024178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B9CF51A-771A-4A36-AB33-0772E96B5F0B}" type="datetimeFigureOut">
              <a:rPr lang="en-GB" smtClean="0"/>
              <a:t>19/11/2019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3603944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9CF51A-771A-4A36-AB33-0772E96B5F0B}" type="datetimeFigureOut">
              <a:rPr lang="en-GB" smtClean="0"/>
              <a:t>19/11/2019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3080702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9CF51A-771A-4A36-AB33-0772E96B5F0B}" type="datetimeFigureOut">
              <a:rPr lang="en-GB" smtClean="0"/>
              <a:t>19/11/2019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509640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9CF51A-771A-4A36-AB33-0772E96B5F0B}" type="datetimeFigureOut">
              <a:rPr lang="en-GB" smtClean="0"/>
              <a:t>19/11/2019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66AB46-40BF-4063-BEC5-7317B6890D4E}" type="slidenum">
              <a:rPr lang="en-GB" smtClean="0"/>
              <a:t>‹#›</a:t>
            </a:fld>
            <a:endParaRPr lang="en-GB"/>
          </a:p>
        </p:txBody>
      </p:sp>
    </p:spTree>
    <p:extLst>
      <p:ext uri="{BB962C8B-B14F-4D97-AF65-F5344CB8AC3E}">
        <p14:creationId xmlns:p14="http://schemas.microsoft.com/office/powerpoint/2010/main" val="327041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B9CF51A-771A-4A36-AB33-0772E96B5F0B}" type="datetimeFigureOut">
              <a:rPr lang="en-GB" smtClean="0"/>
              <a:t>19/11/2019</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C66AB46-40BF-4063-BEC5-7317B6890D4E}" type="slidenum">
              <a:rPr lang="en-GB" smtClean="0"/>
              <a:t>‹#›</a:t>
            </a:fld>
            <a:endParaRPr lang="en-GB"/>
          </a:p>
        </p:txBody>
      </p:sp>
    </p:spTree>
    <p:extLst>
      <p:ext uri="{BB962C8B-B14F-4D97-AF65-F5344CB8AC3E}">
        <p14:creationId xmlns:p14="http://schemas.microsoft.com/office/powerpoint/2010/main" val="1385233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u65m__-LLfs"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15.xm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slide" Target="slide3.xml"/><Relationship Id="rId5" Type="http://schemas.microsoft.com/office/2007/relationships/hdphoto" Target="../media/hdphoto3.wdp"/><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RNacm6zR8eU"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0LzYAwBGzD8"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C2U7ffUM5Ec"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WcravEG2ATE"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3brQyu4nKsc"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24.xm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lifeteen.com/blog/prayer-starter-kit-10-things-help-pray-today/"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GHWtWIcSN3U"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iPZpE7PLWJY"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0.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3.xml"/><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7.xml"/><Relationship Id="rId18" Type="http://schemas.openxmlformats.org/officeDocument/2006/relationships/slide" Target="slide23.xml"/><Relationship Id="rId26" Type="http://schemas.openxmlformats.org/officeDocument/2006/relationships/slide" Target="slide30.xml"/><Relationship Id="rId3" Type="http://schemas.openxmlformats.org/officeDocument/2006/relationships/slide" Target="slide4.xml"/><Relationship Id="rId21" Type="http://schemas.openxmlformats.org/officeDocument/2006/relationships/slide" Target="slide25.xml"/><Relationship Id="rId7" Type="http://schemas.openxmlformats.org/officeDocument/2006/relationships/slide" Target="slide9.xml"/><Relationship Id="rId12" Type="http://schemas.openxmlformats.org/officeDocument/2006/relationships/slide" Target="slide14.xml"/><Relationship Id="rId17" Type="http://schemas.openxmlformats.org/officeDocument/2006/relationships/slide" Target="slide20.xml"/><Relationship Id="rId25" Type="http://schemas.openxmlformats.org/officeDocument/2006/relationships/slide" Target="slide29.xml"/><Relationship Id="rId2" Type="http://schemas.openxmlformats.org/officeDocument/2006/relationships/image" Target="../media/image3.png"/><Relationship Id="rId16" Type="http://schemas.openxmlformats.org/officeDocument/2006/relationships/slide" Target="slide19.xml"/><Relationship Id="rId20"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13.xml"/><Relationship Id="rId24" Type="http://schemas.openxmlformats.org/officeDocument/2006/relationships/slide" Target="slide28.xml"/><Relationship Id="rId5" Type="http://schemas.openxmlformats.org/officeDocument/2006/relationships/slide" Target="slide7.xml"/><Relationship Id="rId15" Type="http://schemas.openxmlformats.org/officeDocument/2006/relationships/slide" Target="slide18.xml"/><Relationship Id="rId23" Type="http://schemas.openxmlformats.org/officeDocument/2006/relationships/slide" Target="slide27.xml"/><Relationship Id="rId10" Type="http://schemas.openxmlformats.org/officeDocument/2006/relationships/slide" Target="slide11.xml"/><Relationship Id="rId19" Type="http://schemas.openxmlformats.org/officeDocument/2006/relationships/slide" Target="slide21.xml"/><Relationship Id="rId4" Type="http://schemas.openxmlformats.org/officeDocument/2006/relationships/slide" Target="slide5.xml"/><Relationship Id="rId9" Type="http://schemas.openxmlformats.org/officeDocument/2006/relationships/slide" Target="slide12.xml"/><Relationship Id="rId14" Type="http://schemas.openxmlformats.org/officeDocument/2006/relationships/slide" Target="slide16.xml"/><Relationship Id="rId22" Type="http://schemas.openxmlformats.org/officeDocument/2006/relationships/slide" Target="slide26.xml"/><Relationship Id="rId27" Type="http://schemas.openxmlformats.org/officeDocument/2006/relationships/slide" Target="slide31.xml"/></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QW4c6DcxgGc"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jpeg"/><Relationship Id="rId7" Type="http://schemas.openxmlformats.org/officeDocument/2006/relationships/image" Target="../media/image7.png"/><Relationship Id="rId12" Type="http://schemas.openxmlformats.org/officeDocument/2006/relationships/hyperlink" Target="https://youtu.be/sO8LHWabzi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3.xml"/><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3.xml"/><Relationship Id="rId5" Type="http://schemas.microsoft.com/office/2007/relationships/hdphoto" Target="../media/hdphoto1.wdp"/><Relationship Id="rId10" Type="http://schemas.openxmlformats.org/officeDocument/2006/relationships/hyperlink" Target="https://youtu.be/9ZX4i3Z_ZyM" TargetMode="External"/><Relationship Id="rId4" Type="http://schemas.openxmlformats.org/officeDocument/2006/relationships/image" Target="../media/image6.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6.xm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hyperlink" Target="https://youtu.be/UeOtBiQw_B0" TargetMode="Externa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www.youtube.com/watch?v=UeOtBiQw_B0"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youtu.be/QZW4_8_zCBE" TargetMode="External"/><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6.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7" name="Picture 3" descr="C:\Users\sophie.benson\Downloads\Advent Calendar 2019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668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ophie.benson\Downloads\nathan-dumlao-k-oS0iKn0Qg-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9" t="5361" r="-259" b="4758"/>
          <a:stretch/>
        </p:blipFill>
        <p:spPr bwMode="auto">
          <a:xfrm>
            <a:off x="5883870" y="564818"/>
            <a:ext cx="3038997" cy="409756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Friday 6</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8" name="TextBox 17"/>
          <p:cNvSpPr txBox="1"/>
          <p:nvPr/>
        </p:nvSpPr>
        <p:spPr>
          <a:xfrm>
            <a:off x="1297171" y="2121118"/>
            <a:ext cx="4426960" cy="1477328"/>
          </a:xfrm>
          <a:prstGeom prst="rect">
            <a:avLst/>
          </a:prstGeom>
          <a:noFill/>
        </p:spPr>
        <p:txBody>
          <a:bodyPr wrap="square" rtlCol="0">
            <a:spAutoFit/>
          </a:bodyPr>
          <a:lstStyle/>
          <a:p>
            <a:r>
              <a:rPr lang="en-GB" dirty="0"/>
              <a:t>Our faith is what carries us, how will we walk in faith this </a:t>
            </a:r>
            <a:r>
              <a:rPr lang="en-GB" dirty="0" smtClean="0"/>
              <a:t>advent?</a:t>
            </a:r>
          </a:p>
          <a:p>
            <a:endParaRPr lang="en-GB" dirty="0"/>
          </a:p>
          <a:p>
            <a:r>
              <a:rPr lang="en-GB" dirty="0" smtClean="0"/>
              <a:t>How </a:t>
            </a:r>
            <a:r>
              <a:rPr lang="en-GB" dirty="0"/>
              <a:t>will we deepen our love of our Lord as we prepare for the coming of his son?</a:t>
            </a:r>
          </a:p>
        </p:txBody>
      </p:sp>
      <p:sp>
        <p:nvSpPr>
          <p:cNvPr id="20" name="TextBox 19"/>
          <p:cNvSpPr txBox="1"/>
          <p:nvPr/>
        </p:nvSpPr>
        <p:spPr>
          <a:xfrm>
            <a:off x="1297168" y="4009474"/>
            <a:ext cx="4426960" cy="923330"/>
          </a:xfrm>
          <a:prstGeom prst="rect">
            <a:avLst/>
          </a:prstGeom>
          <a:noFill/>
        </p:spPr>
        <p:txBody>
          <a:bodyPr wrap="square" rtlCol="0">
            <a:spAutoFit/>
          </a:bodyPr>
          <a:lstStyle/>
          <a:p>
            <a:r>
              <a:rPr lang="en-GB" dirty="0" smtClean="0"/>
              <a:t>He Came </a:t>
            </a:r>
          </a:p>
          <a:p>
            <a:r>
              <a:rPr lang="en-GB" dirty="0" smtClean="0">
                <a:hlinkClick r:id="rId11"/>
              </a:rPr>
              <a:t>https://youtu.be/u65m__-LLfs</a:t>
            </a:r>
            <a:endParaRPr lang="en-GB" dirty="0" smtClean="0"/>
          </a:p>
          <a:p>
            <a:endParaRPr lang="en-GB" dirty="0"/>
          </a:p>
        </p:txBody>
      </p:sp>
      <p:sp>
        <p:nvSpPr>
          <p:cNvPr id="21" name="TextBox 20"/>
          <p:cNvSpPr txBox="1"/>
          <p:nvPr/>
        </p:nvSpPr>
        <p:spPr>
          <a:xfrm>
            <a:off x="1297168" y="908592"/>
            <a:ext cx="4426960" cy="646331"/>
          </a:xfrm>
          <a:prstGeom prst="rect">
            <a:avLst/>
          </a:prstGeom>
          <a:noFill/>
        </p:spPr>
        <p:txBody>
          <a:bodyPr wrap="square" rtlCol="0">
            <a:spAutoFit/>
          </a:bodyPr>
          <a:lstStyle/>
          <a:p>
            <a:r>
              <a:rPr lang="en-GB" dirty="0"/>
              <a:t>‘Have mercy on us, Son of David</a:t>
            </a:r>
            <a:r>
              <a:rPr lang="en-GB" dirty="0" smtClean="0"/>
              <a:t>!’</a:t>
            </a:r>
          </a:p>
          <a:p>
            <a:r>
              <a:rPr lang="en-GB" dirty="0" smtClean="0"/>
              <a:t>(</a:t>
            </a:r>
            <a:r>
              <a:rPr lang="en-GB" dirty="0"/>
              <a:t>Matthew 9:27)</a:t>
            </a:r>
          </a:p>
        </p:txBody>
      </p:sp>
    </p:spTree>
    <p:extLst>
      <p:ext uri="{BB962C8B-B14F-4D97-AF65-F5344CB8AC3E}">
        <p14:creationId xmlns:p14="http://schemas.microsoft.com/office/powerpoint/2010/main" val="23041072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ophie.benson\Downloads\kate-kalvach-YUyueCkd7Tk-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74" t="-1902" r="31165" b="1902"/>
          <a:stretch/>
        </p:blipFill>
        <p:spPr bwMode="auto">
          <a:xfrm>
            <a:off x="5883870" y="675850"/>
            <a:ext cx="3055020" cy="391212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Saturday 7</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5" name="TextBox 14"/>
          <p:cNvSpPr txBox="1"/>
          <p:nvPr/>
        </p:nvSpPr>
        <p:spPr>
          <a:xfrm>
            <a:off x="1310144" y="675851"/>
            <a:ext cx="4426960" cy="923330"/>
          </a:xfrm>
          <a:prstGeom prst="rect">
            <a:avLst/>
          </a:prstGeom>
          <a:noFill/>
        </p:spPr>
        <p:txBody>
          <a:bodyPr wrap="square" rtlCol="0">
            <a:spAutoFit/>
          </a:bodyPr>
          <a:lstStyle/>
          <a:p>
            <a:pPr lvl="0"/>
            <a:r>
              <a:rPr lang="en-GB" dirty="0"/>
              <a:t>As you go, proclaim the good news, “The kingdom of heaven has come near.” (Matthew 10:7)</a:t>
            </a:r>
          </a:p>
        </p:txBody>
      </p:sp>
      <p:sp>
        <p:nvSpPr>
          <p:cNvPr id="13" name="TextBox 12"/>
          <p:cNvSpPr txBox="1"/>
          <p:nvPr/>
        </p:nvSpPr>
        <p:spPr>
          <a:xfrm>
            <a:off x="1329551" y="4049801"/>
            <a:ext cx="4426960" cy="646331"/>
          </a:xfrm>
          <a:prstGeom prst="rect">
            <a:avLst/>
          </a:prstGeom>
          <a:noFill/>
        </p:spPr>
        <p:txBody>
          <a:bodyPr wrap="square" rtlCol="0">
            <a:spAutoFit/>
          </a:bodyPr>
          <a:lstStyle/>
          <a:p>
            <a:pPr lvl="0"/>
            <a:r>
              <a:rPr lang="en-GB" dirty="0" smtClean="0"/>
              <a:t>“If </a:t>
            </a:r>
            <a:r>
              <a:rPr lang="en-GB" dirty="0"/>
              <a:t>anyone comes to me, I want to lead them to Him</a:t>
            </a:r>
            <a:r>
              <a:rPr lang="en-GB" dirty="0" smtClean="0"/>
              <a:t>.” (St Teresa Benedicta of the Cross)</a:t>
            </a:r>
            <a:endParaRPr lang="en-GB" dirty="0"/>
          </a:p>
        </p:txBody>
      </p:sp>
      <p:sp>
        <p:nvSpPr>
          <p:cNvPr id="16" name="TextBox 15"/>
          <p:cNvSpPr txBox="1"/>
          <p:nvPr/>
        </p:nvSpPr>
        <p:spPr>
          <a:xfrm>
            <a:off x="1310457" y="2536616"/>
            <a:ext cx="4426960" cy="923330"/>
          </a:xfrm>
          <a:prstGeom prst="rect">
            <a:avLst/>
          </a:prstGeom>
          <a:noFill/>
        </p:spPr>
        <p:txBody>
          <a:bodyPr wrap="square" rtlCol="0">
            <a:spAutoFit/>
          </a:bodyPr>
          <a:lstStyle/>
          <a:p>
            <a:pPr lvl="0"/>
            <a:r>
              <a:rPr lang="en-GB" dirty="0" smtClean="0"/>
              <a:t>Jesus gives this mission to us too, to share the Good News with everyone! Do our lives lead others to Jesus?</a:t>
            </a:r>
            <a:endParaRPr lang="en-GB" dirty="0"/>
          </a:p>
        </p:txBody>
      </p:sp>
    </p:spTree>
    <p:extLst>
      <p:ext uri="{BB962C8B-B14F-4D97-AF65-F5344CB8AC3E}">
        <p14:creationId xmlns:p14="http://schemas.microsoft.com/office/powerpoint/2010/main" val="1148416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ophie.benson\Downloads\nathan-dumlao-k-oS0iKn0Qg-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9" t="5361" r="-259" b="4758"/>
          <a:stretch/>
        </p:blipFill>
        <p:spPr bwMode="auto">
          <a:xfrm>
            <a:off x="5883870" y="740307"/>
            <a:ext cx="3038997" cy="39834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Sunday 8</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3" name="TextBox 12"/>
          <p:cNvSpPr txBox="1"/>
          <p:nvPr/>
        </p:nvSpPr>
        <p:spPr>
          <a:xfrm>
            <a:off x="1297168" y="4009474"/>
            <a:ext cx="4426960" cy="923330"/>
          </a:xfrm>
          <a:prstGeom prst="rect">
            <a:avLst/>
          </a:prstGeom>
          <a:noFill/>
        </p:spPr>
        <p:txBody>
          <a:bodyPr wrap="square" rtlCol="0">
            <a:spAutoFit/>
          </a:bodyPr>
          <a:lstStyle/>
          <a:p>
            <a:pPr lvl="0"/>
            <a:r>
              <a:rPr lang="en-GB" dirty="0" smtClean="0"/>
              <a:t>Ask one person this week how they are preparing for Christmas, other than Christmas shopping!</a:t>
            </a:r>
          </a:p>
        </p:txBody>
      </p:sp>
      <p:sp>
        <p:nvSpPr>
          <p:cNvPr id="15" name="TextBox 14"/>
          <p:cNvSpPr txBox="1"/>
          <p:nvPr/>
        </p:nvSpPr>
        <p:spPr>
          <a:xfrm>
            <a:off x="1310144" y="675851"/>
            <a:ext cx="4426960" cy="1200329"/>
          </a:xfrm>
          <a:prstGeom prst="rect">
            <a:avLst/>
          </a:prstGeom>
          <a:noFill/>
        </p:spPr>
        <p:txBody>
          <a:bodyPr wrap="square" rtlCol="0">
            <a:spAutoFit/>
          </a:bodyPr>
          <a:lstStyle/>
          <a:p>
            <a:pPr lvl="0"/>
            <a:r>
              <a:rPr lang="en-GB" dirty="0"/>
              <a:t>“The voice of one crying out in the wilderness</a:t>
            </a:r>
            <a:r>
              <a:rPr lang="en-GB" dirty="0" smtClean="0"/>
              <a:t>: ‘</a:t>
            </a:r>
            <a:r>
              <a:rPr lang="en-GB" dirty="0"/>
              <a:t>Prepare the way of the </a:t>
            </a:r>
            <a:r>
              <a:rPr lang="en-GB" dirty="0" smtClean="0"/>
              <a:t>Lord, make </a:t>
            </a:r>
            <a:r>
              <a:rPr lang="en-GB" dirty="0"/>
              <a:t>his paths straight</a:t>
            </a:r>
            <a:r>
              <a:rPr lang="en-GB" dirty="0" smtClean="0"/>
              <a:t>.’”</a:t>
            </a:r>
          </a:p>
          <a:p>
            <a:pPr lvl="0"/>
            <a:r>
              <a:rPr lang="en-GB" dirty="0" smtClean="0"/>
              <a:t>(</a:t>
            </a:r>
            <a:r>
              <a:rPr lang="en-GB" dirty="0"/>
              <a:t>Matthew 3:3)</a:t>
            </a:r>
          </a:p>
        </p:txBody>
      </p:sp>
      <p:sp>
        <p:nvSpPr>
          <p:cNvPr id="16" name="TextBox 15"/>
          <p:cNvSpPr txBox="1"/>
          <p:nvPr/>
        </p:nvSpPr>
        <p:spPr>
          <a:xfrm>
            <a:off x="1310144" y="2259617"/>
            <a:ext cx="4426960" cy="1477328"/>
          </a:xfrm>
          <a:prstGeom prst="rect">
            <a:avLst/>
          </a:prstGeom>
          <a:noFill/>
        </p:spPr>
        <p:txBody>
          <a:bodyPr wrap="square" rtlCol="0">
            <a:spAutoFit/>
          </a:bodyPr>
          <a:lstStyle/>
          <a:p>
            <a:pPr lvl="0"/>
            <a:r>
              <a:rPr lang="en-GB" dirty="0" smtClean="0"/>
              <a:t>John the Baptist called out for people to prepare for Jesus.</a:t>
            </a:r>
          </a:p>
          <a:p>
            <a:pPr lvl="0"/>
            <a:endParaRPr lang="en-GB" dirty="0" smtClean="0"/>
          </a:p>
          <a:p>
            <a:pPr lvl="0"/>
            <a:r>
              <a:rPr lang="en-GB" dirty="0" smtClean="0"/>
              <a:t>How can you be a voice in the wilderness of life for others?</a:t>
            </a:r>
            <a:endParaRPr lang="en-GB" dirty="0"/>
          </a:p>
        </p:txBody>
      </p:sp>
    </p:spTree>
    <p:extLst>
      <p:ext uri="{BB962C8B-B14F-4D97-AF65-F5344CB8AC3E}">
        <p14:creationId xmlns:p14="http://schemas.microsoft.com/office/powerpoint/2010/main" val="24784942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ophie.benson\Pictures\images we can use\eucharist\neonbrand-443040-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905" t="1583" r="24177" b="-1583"/>
          <a:stretch/>
        </p:blipFill>
        <p:spPr bwMode="auto">
          <a:xfrm>
            <a:off x="5868143" y="740307"/>
            <a:ext cx="3054723" cy="392207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Monday 9</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5" name="TextBox 14"/>
          <p:cNvSpPr txBox="1"/>
          <p:nvPr/>
        </p:nvSpPr>
        <p:spPr>
          <a:xfrm>
            <a:off x="1310144" y="675851"/>
            <a:ext cx="4426960" cy="923330"/>
          </a:xfrm>
          <a:prstGeom prst="rect">
            <a:avLst/>
          </a:prstGeom>
          <a:noFill/>
        </p:spPr>
        <p:txBody>
          <a:bodyPr wrap="square" rtlCol="0">
            <a:spAutoFit/>
          </a:bodyPr>
          <a:lstStyle/>
          <a:p>
            <a:pPr lvl="0"/>
            <a:r>
              <a:rPr lang="en-GB" dirty="0"/>
              <a:t>How lovely is your dwelling place,</a:t>
            </a:r>
            <a:br>
              <a:rPr lang="en-GB" dirty="0"/>
            </a:br>
            <a:r>
              <a:rPr lang="en-GB" dirty="0" smtClean="0"/>
              <a:t>O</a:t>
            </a:r>
            <a:r>
              <a:rPr lang="en-GB" dirty="0"/>
              <a:t> </a:t>
            </a:r>
            <a:r>
              <a:rPr lang="en-GB" cap="small" dirty="0"/>
              <a:t>Lord</a:t>
            </a:r>
            <a:r>
              <a:rPr lang="en-GB" dirty="0"/>
              <a:t> of hosts</a:t>
            </a:r>
            <a:r>
              <a:rPr lang="en-GB" dirty="0" smtClean="0"/>
              <a:t>!</a:t>
            </a:r>
          </a:p>
          <a:p>
            <a:pPr lvl="0"/>
            <a:r>
              <a:rPr lang="en-GB" dirty="0" smtClean="0"/>
              <a:t>(</a:t>
            </a:r>
            <a:r>
              <a:rPr lang="en-GB" dirty="0"/>
              <a:t>Psalm 84:1)</a:t>
            </a:r>
          </a:p>
        </p:txBody>
      </p:sp>
      <p:sp>
        <p:nvSpPr>
          <p:cNvPr id="16" name="TextBox 15"/>
          <p:cNvSpPr txBox="1"/>
          <p:nvPr/>
        </p:nvSpPr>
        <p:spPr>
          <a:xfrm>
            <a:off x="1310144" y="2368500"/>
            <a:ext cx="4426960" cy="923330"/>
          </a:xfrm>
          <a:prstGeom prst="rect">
            <a:avLst/>
          </a:prstGeom>
          <a:noFill/>
        </p:spPr>
        <p:txBody>
          <a:bodyPr wrap="square" rtlCol="0">
            <a:spAutoFit/>
          </a:bodyPr>
          <a:lstStyle/>
          <a:p>
            <a:pPr lvl="0"/>
            <a:r>
              <a:rPr lang="en-GB" dirty="0" smtClean="0"/>
              <a:t>Where is God’s dwelling place? God dwells in each one of us, in the people that we meet, in all those we encounter. </a:t>
            </a:r>
            <a:endParaRPr lang="en-GB" dirty="0"/>
          </a:p>
        </p:txBody>
      </p:sp>
      <p:sp>
        <p:nvSpPr>
          <p:cNvPr id="18" name="TextBox 17"/>
          <p:cNvSpPr txBox="1"/>
          <p:nvPr/>
        </p:nvSpPr>
        <p:spPr>
          <a:xfrm>
            <a:off x="1297171" y="3924353"/>
            <a:ext cx="4426960" cy="923330"/>
          </a:xfrm>
          <a:prstGeom prst="rect">
            <a:avLst/>
          </a:prstGeom>
          <a:noFill/>
        </p:spPr>
        <p:txBody>
          <a:bodyPr wrap="square" rtlCol="0">
            <a:spAutoFit/>
          </a:bodyPr>
          <a:lstStyle/>
          <a:p>
            <a:pPr lvl="0"/>
            <a:r>
              <a:rPr lang="en-GB" dirty="0" smtClean="0"/>
              <a:t>God is particularly present with us in His body in the Eucharist. Call in to a Church this week and spend some time with Him.</a:t>
            </a:r>
            <a:endParaRPr lang="en-GB" dirty="0"/>
          </a:p>
        </p:txBody>
      </p:sp>
    </p:spTree>
    <p:extLst>
      <p:ext uri="{BB962C8B-B14F-4D97-AF65-F5344CB8AC3E}">
        <p14:creationId xmlns:p14="http://schemas.microsoft.com/office/powerpoint/2010/main" val="21513611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ophie.benson\Downloads\ben-white-4K2lIP0zc_k-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64" t="-2328" r="48686" b="2328"/>
          <a:stretch/>
        </p:blipFill>
        <p:spPr bwMode="auto">
          <a:xfrm>
            <a:off x="5883870" y="579357"/>
            <a:ext cx="3038997" cy="414439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Tuesday 10</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6" name="TextBox 15"/>
          <p:cNvSpPr txBox="1"/>
          <p:nvPr/>
        </p:nvSpPr>
        <p:spPr>
          <a:xfrm>
            <a:off x="1297171" y="2121118"/>
            <a:ext cx="4426960" cy="1754326"/>
          </a:xfrm>
          <a:prstGeom prst="rect">
            <a:avLst/>
          </a:prstGeom>
          <a:noFill/>
        </p:spPr>
        <p:txBody>
          <a:bodyPr wrap="square" rtlCol="0">
            <a:spAutoFit/>
          </a:bodyPr>
          <a:lstStyle/>
          <a:p>
            <a:r>
              <a:rPr lang="en-GB" dirty="0"/>
              <a:t>It is Gods will that he finds every sheep that has wandered, advent is a great time for us to refocus on our relationship with </a:t>
            </a:r>
            <a:r>
              <a:rPr lang="en-GB" dirty="0" smtClean="0"/>
              <a:t>God.</a:t>
            </a:r>
          </a:p>
          <a:p>
            <a:endParaRPr lang="en-GB" dirty="0"/>
          </a:p>
          <a:p>
            <a:r>
              <a:rPr lang="en-GB" dirty="0" smtClean="0"/>
              <a:t>How </a:t>
            </a:r>
            <a:r>
              <a:rPr lang="en-GB" dirty="0"/>
              <a:t>will we keep ourselves from wandering off this advent?</a:t>
            </a:r>
          </a:p>
        </p:txBody>
      </p:sp>
      <p:sp>
        <p:nvSpPr>
          <p:cNvPr id="20" name="TextBox 19"/>
          <p:cNvSpPr txBox="1"/>
          <p:nvPr/>
        </p:nvSpPr>
        <p:spPr>
          <a:xfrm>
            <a:off x="1297168" y="908592"/>
            <a:ext cx="4426960" cy="923330"/>
          </a:xfrm>
          <a:prstGeom prst="rect">
            <a:avLst/>
          </a:prstGeom>
          <a:noFill/>
        </p:spPr>
        <p:txBody>
          <a:bodyPr wrap="square" rtlCol="0">
            <a:spAutoFit/>
          </a:bodyPr>
          <a:lstStyle/>
          <a:p>
            <a:r>
              <a:rPr lang="en-GB" dirty="0"/>
              <a:t>So it is not the will of your Father in heaven that one of these little ones should be lost. (Matthew 18:14)</a:t>
            </a:r>
          </a:p>
        </p:txBody>
      </p:sp>
      <p:sp>
        <p:nvSpPr>
          <p:cNvPr id="21" name="TextBox 20"/>
          <p:cNvSpPr txBox="1"/>
          <p:nvPr/>
        </p:nvSpPr>
        <p:spPr>
          <a:xfrm>
            <a:off x="1297168" y="4243887"/>
            <a:ext cx="4426960" cy="369332"/>
          </a:xfrm>
          <a:prstGeom prst="rect">
            <a:avLst/>
          </a:prstGeom>
          <a:noFill/>
        </p:spPr>
        <p:txBody>
          <a:bodyPr wrap="square" rtlCol="0">
            <a:spAutoFit/>
          </a:bodyPr>
          <a:lstStyle/>
          <a:p>
            <a:pPr lvl="0"/>
            <a:r>
              <a:rPr lang="en-GB" dirty="0" smtClean="0">
                <a:hlinkClick r:id="rId11" action="ppaction://hlinksldjump"/>
              </a:rPr>
              <a:t>Click here for today’s  </a:t>
            </a:r>
            <a:r>
              <a:rPr lang="en-GB" dirty="0" smtClean="0">
                <a:hlinkClick r:id="rId11" action="ppaction://hlinksldjump"/>
              </a:rPr>
              <a:t>prayer</a:t>
            </a:r>
            <a:r>
              <a:rPr lang="en-GB" dirty="0" smtClean="0"/>
              <a:t>.</a:t>
            </a:r>
            <a:endParaRPr lang="en-GB" dirty="0"/>
          </a:p>
        </p:txBody>
      </p:sp>
    </p:spTree>
    <p:extLst>
      <p:ext uri="{BB962C8B-B14F-4D97-AF65-F5344CB8AC3E}">
        <p14:creationId xmlns:p14="http://schemas.microsoft.com/office/powerpoint/2010/main" val="1330271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ophie.benson\Downloads\ben-white-4K2lIP0zc_k-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64" t="-2328" r="48686" b="2328"/>
          <a:stretch/>
        </p:blipFill>
        <p:spPr bwMode="auto">
          <a:xfrm>
            <a:off x="5883870" y="579357"/>
            <a:ext cx="3038997" cy="414439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Tuesday 10</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9" name="Picture 7"/>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21669" y="699542"/>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6"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6"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5" name="TextBox 14"/>
          <p:cNvSpPr txBox="1"/>
          <p:nvPr/>
        </p:nvSpPr>
        <p:spPr>
          <a:xfrm>
            <a:off x="1310144" y="675851"/>
            <a:ext cx="4426960" cy="3693319"/>
          </a:xfrm>
          <a:prstGeom prst="rect">
            <a:avLst/>
          </a:prstGeom>
          <a:noFill/>
        </p:spPr>
        <p:txBody>
          <a:bodyPr wrap="square" rtlCol="0">
            <a:spAutoFit/>
          </a:bodyPr>
          <a:lstStyle/>
          <a:p>
            <a:r>
              <a:rPr lang="en-GB" dirty="0"/>
              <a:t>As streets fill with shoppers,</a:t>
            </a:r>
            <a:br>
              <a:rPr lang="en-GB" dirty="0"/>
            </a:br>
            <a:r>
              <a:rPr lang="en-GB" dirty="0"/>
              <a:t>bright lights and tempting offers,</a:t>
            </a:r>
            <a:br>
              <a:rPr lang="en-GB" dirty="0"/>
            </a:br>
            <a:r>
              <a:rPr lang="en-GB" dirty="0"/>
              <a:t>Christmas songs and children’s laughter,</a:t>
            </a:r>
            <a:br>
              <a:rPr lang="en-GB" dirty="0"/>
            </a:br>
            <a:r>
              <a:rPr lang="en-GB" dirty="0"/>
              <a:t>You lead us along a different path,</a:t>
            </a:r>
            <a:br>
              <a:rPr lang="en-GB" dirty="0"/>
            </a:br>
            <a:r>
              <a:rPr lang="en-GB" dirty="0"/>
              <a:t>to a desert and a hope-filled voice,</a:t>
            </a:r>
            <a:br>
              <a:rPr lang="en-GB" dirty="0"/>
            </a:br>
            <a:r>
              <a:rPr lang="en-GB" dirty="0"/>
              <a:t>a call to repentance,</a:t>
            </a:r>
            <a:br>
              <a:rPr lang="en-GB" dirty="0"/>
            </a:br>
            <a:r>
              <a:rPr lang="en-GB" dirty="0"/>
              <a:t>a call to service,</a:t>
            </a:r>
            <a:br>
              <a:rPr lang="en-GB" dirty="0"/>
            </a:br>
            <a:r>
              <a:rPr lang="en-GB" dirty="0"/>
              <a:t>a call to immerse ourselves</a:t>
            </a:r>
            <a:br>
              <a:rPr lang="en-GB" dirty="0"/>
            </a:br>
            <a:r>
              <a:rPr lang="en-GB" dirty="0"/>
              <a:t>in living water that will never run dry,</a:t>
            </a:r>
            <a:br>
              <a:rPr lang="en-GB" dirty="0"/>
            </a:br>
            <a:r>
              <a:rPr lang="en-GB" dirty="0"/>
              <a:t>a call to prepare a way in our own lives</a:t>
            </a:r>
            <a:br>
              <a:rPr lang="en-GB" dirty="0"/>
            </a:br>
            <a:r>
              <a:rPr lang="en-GB" dirty="0"/>
              <a:t>for the Saviour of the world to enter in,</a:t>
            </a:r>
            <a:br>
              <a:rPr lang="en-GB" dirty="0"/>
            </a:br>
            <a:r>
              <a:rPr lang="en-GB" dirty="0"/>
              <a:t>to know the touch of tender mercy</a:t>
            </a:r>
            <a:br>
              <a:rPr lang="en-GB" dirty="0"/>
            </a:br>
            <a:r>
              <a:rPr lang="en-GB" dirty="0"/>
              <a:t>and rest in your forgiving love.</a:t>
            </a:r>
          </a:p>
        </p:txBody>
      </p:sp>
    </p:spTree>
    <p:extLst>
      <p:ext uri="{BB962C8B-B14F-4D97-AF65-F5344CB8AC3E}">
        <p14:creationId xmlns:p14="http://schemas.microsoft.com/office/powerpoint/2010/main" val="13487563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Users\sophie.benson\Downloads\umit-bulut-qbTC7ZwJB64-unsplash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350" t="-720" r="35959" b="3457"/>
          <a:stretch/>
        </p:blipFill>
        <p:spPr bwMode="auto">
          <a:xfrm>
            <a:off x="5883870" y="581915"/>
            <a:ext cx="3041457" cy="396882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Wednesday 11</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310144" y="675851"/>
            <a:ext cx="4426960" cy="923330"/>
          </a:xfrm>
          <a:prstGeom prst="rect">
            <a:avLst/>
          </a:prstGeom>
          <a:noFill/>
        </p:spPr>
        <p:txBody>
          <a:bodyPr wrap="square" rtlCol="0">
            <a:spAutoFit/>
          </a:bodyPr>
          <a:lstStyle/>
          <a:p>
            <a:pPr lvl="0"/>
            <a:r>
              <a:rPr lang="en-GB" dirty="0" smtClean="0"/>
              <a:t>“Come to me, all of you who are tired from carrying heavy loads, and I will give you rest.”</a:t>
            </a:r>
          </a:p>
          <a:p>
            <a:pPr lvl="0"/>
            <a:r>
              <a:rPr lang="en-GB" dirty="0" smtClean="0"/>
              <a:t>(Matthew 11:28)</a:t>
            </a:r>
            <a:endParaRPr lang="en-GB" dirty="0"/>
          </a:p>
        </p:txBody>
      </p:sp>
      <p:sp>
        <p:nvSpPr>
          <p:cNvPr id="13" name="TextBox 12"/>
          <p:cNvSpPr txBox="1"/>
          <p:nvPr/>
        </p:nvSpPr>
        <p:spPr>
          <a:xfrm>
            <a:off x="1407456" y="2398117"/>
            <a:ext cx="4426960" cy="1200329"/>
          </a:xfrm>
          <a:prstGeom prst="rect">
            <a:avLst/>
          </a:prstGeom>
          <a:noFill/>
        </p:spPr>
        <p:txBody>
          <a:bodyPr wrap="square" rtlCol="0">
            <a:spAutoFit/>
          </a:bodyPr>
          <a:lstStyle/>
          <a:p>
            <a:pPr lvl="0"/>
            <a:r>
              <a:rPr lang="en-GB" dirty="0" smtClean="0"/>
              <a:t>What are the burdens you are carrying?</a:t>
            </a:r>
          </a:p>
          <a:p>
            <a:pPr lvl="0"/>
            <a:endParaRPr lang="en-GB" dirty="0"/>
          </a:p>
          <a:p>
            <a:pPr lvl="0"/>
            <a:r>
              <a:rPr lang="en-GB" dirty="0" smtClean="0"/>
              <a:t>How can you allow Jesus to help you carry them?</a:t>
            </a:r>
            <a:endParaRPr lang="en-GB" dirty="0"/>
          </a:p>
        </p:txBody>
      </p:sp>
      <p:sp>
        <p:nvSpPr>
          <p:cNvPr id="18" name="TextBox 17"/>
          <p:cNvSpPr txBox="1"/>
          <p:nvPr/>
        </p:nvSpPr>
        <p:spPr>
          <a:xfrm>
            <a:off x="1379445" y="4003757"/>
            <a:ext cx="4426960" cy="923330"/>
          </a:xfrm>
          <a:prstGeom prst="rect">
            <a:avLst/>
          </a:prstGeom>
          <a:noFill/>
        </p:spPr>
        <p:txBody>
          <a:bodyPr wrap="square" rtlCol="0">
            <a:spAutoFit/>
          </a:bodyPr>
          <a:lstStyle/>
          <a:p>
            <a:pPr lvl="0"/>
            <a:r>
              <a:rPr lang="en-GB" dirty="0" smtClean="0"/>
              <a:t>Lay It Down by Will Reagan</a:t>
            </a:r>
          </a:p>
          <a:p>
            <a:pPr lvl="0"/>
            <a:r>
              <a:rPr lang="en-GB" dirty="0" smtClean="0">
                <a:hlinkClick r:id="rId11"/>
              </a:rPr>
              <a:t>https://youtu.be/RNacm6zR8eU</a:t>
            </a:r>
            <a:endParaRPr lang="en-GB" dirty="0" smtClean="0"/>
          </a:p>
          <a:p>
            <a:pPr lvl="0"/>
            <a:endParaRPr lang="en-GB" dirty="0"/>
          </a:p>
        </p:txBody>
      </p:sp>
    </p:spTree>
    <p:extLst>
      <p:ext uri="{BB962C8B-B14F-4D97-AF65-F5344CB8AC3E}">
        <p14:creationId xmlns:p14="http://schemas.microsoft.com/office/powerpoint/2010/main" val="15533076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ophie.benson\Downloads\cerys-lowe-o2vx3hOPbUM-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3" t="185" r="1162" b="3209"/>
          <a:stretch/>
        </p:blipFill>
        <p:spPr bwMode="auto">
          <a:xfrm>
            <a:off x="5883870" y="581915"/>
            <a:ext cx="3031777" cy="396882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Thursday 12</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6" name="TextBox 15"/>
          <p:cNvSpPr txBox="1"/>
          <p:nvPr/>
        </p:nvSpPr>
        <p:spPr>
          <a:xfrm>
            <a:off x="1297171" y="2121118"/>
            <a:ext cx="4426960" cy="1477328"/>
          </a:xfrm>
          <a:prstGeom prst="rect">
            <a:avLst/>
          </a:prstGeom>
          <a:noFill/>
        </p:spPr>
        <p:txBody>
          <a:bodyPr wrap="square" rtlCol="0">
            <a:spAutoFit/>
          </a:bodyPr>
          <a:lstStyle/>
          <a:p>
            <a:r>
              <a:rPr lang="en-GB" dirty="0"/>
              <a:t>Advent is a time to be happy, </a:t>
            </a:r>
            <a:r>
              <a:rPr lang="en-GB" dirty="0" smtClean="0"/>
              <a:t>expectant, </a:t>
            </a:r>
            <a:r>
              <a:rPr lang="en-GB" dirty="0"/>
              <a:t>waiting for great Joy. </a:t>
            </a:r>
            <a:endParaRPr lang="en-GB" dirty="0" smtClean="0"/>
          </a:p>
          <a:p>
            <a:endParaRPr lang="en-GB" dirty="0"/>
          </a:p>
          <a:p>
            <a:r>
              <a:rPr lang="en-GB" dirty="0" smtClean="0"/>
              <a:t>Today </a:t>
            </a:r>
            <a:r>
              <a:rPr lang="en-GB" dirty="0"/>
              <a:t>– How can I share my happiness with those around me?</a:t>
            </a:r>
          </a:p>
        </p:txBody>
      </p:sp>
      <p:sp>
        <p:nvSpPr>
          <p:cNvPr id="20" name="TextBox 19"/>
          <p:cNvSpPr txBox="1"/>
          <p:nvPr/>
        </p:nvSpPr>
        <p:spPr>
          <a:xfrm>
            <a:off x="1297168" y="618637"/>
            <a:ext cx="4426960" cy="1200329"/>
          </a:xfrm>
          <a:prstGeom prst="rect">
            <a:avLst/>
          </a:prstGeom>
          <a:noFill/>
        </p:spPr>
        <p:txBody>
          <a:bodyPr wrap="square" rtlCol="0">
            <a:spAutoFit/>
          </a:bodyPr>
          <a:lstStyle/>
          <a:p>
            <a:r>
              <a:rPr lang="en-GB" dirty="0"/>
              <a:t>Happy are the people to whom such blessings fall; happy are the people whose God is the </a:t>
            </a:r>
            <a:r>
              <a:rPr lang="en-GB" cap="small" dirty="0"/>
              <a:t>Lord</a:t>
            </a:r>
            <a:r>
              <a:rPr lang="en-GB" dirty="0" smtClean="0"/>
              <a:t>.</a:t>
            </a:r>
          </a:p>
          <a:p>
            <a:r>
              <a:rPr lang="en-GB" dirty="0" smtClean="0"/>
              <a:t>(</a:t>
            </a:r>
            <a:r>
              <a:rPr lang="en-GB" dirty="0"/>
              <a:t>Psalm 144:15)</a:t>
            </a:r>
          </a:p>
        </p:txBody>
      </p:sp>
      <p:sp>
        <p:nvSpPr>
          <p:cNvPr id="21" name="TextBox 20"/>
          <p:cNvSpPr txBox="1"/>
          <p:nvPr/>
        </p:nvSpPr>
        <p:spPr>
          <a:xfrm>
            <a:off x="1297168" y="3997287"/>
            <a:ext cx="4426960" cy="923330"/>
          </a:xfrm>
          <a:prstGeom prst="rect">
            <a:avLst/>
          </a:prstGeom>
          <a:noFill/>
        </p:spPr>
        <p:txBody>
          <a:bodyPr wrap="square" rtlCol="0">
            <a:spAutoFit/>
          </a:bodyPr>
          <a:lstStyle/>
          <a:p>
            <a:pPr lvl="0"/>
            <a:r>
              <a:rPr lang="en-GB" dirty="0" smtClean="0"/>
              <a:t>Happiness is Sharing</a:t>
            </a:r>
            <a:endParaRPr lang="en-GB" dirty="0" smtClean="0">
              <a:hlinkClick r:id="rId11"/>
            </a:endParaRPr>
          </a:p>
          <a:p>
            <a:pPr lvl="0"/>
            <a:r>
              <a:rPr lang="en-GB" dirty="0" smtClean="0">
                <a:hlinkClick r:id="rId11"/>
              </a:rPr>
              <a:t>https://youtu.be/0LzYAwBGzD8</a:t>
            </a:r>
            <a:endParaRPr lang="en-GB" dirty="0" smtClean="0"/>
          </a:p>
          <a:p>
            <a:pPr lvl="0"/>
            <a:endParaRPr lang="en-GB" dirty="0"/>
          </a:p>
        </p:txBody>
      </p:sp>
    </p:spTree>
    <p:extLst>
      <p:ext uri="{BB962C8B-B14F-4D97-AF65-F5344CB8AC3E}">
        <p14:creationId xmlns:p14="http://schemas.microsoft.com/office/powerpoint/2010/main" val="3895013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sophie.benson\Downloads\joshua-fuller-9QF90iLO0q0-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13"/>
          <a:stretch/>
        </p:blipFill>
        <p:spPr bwMode="auto">
          <a:xfrm>
            <a:off x="5883870" y="682273"/>
            <a:ext cx="3034636" cy="393285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Friday 13</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310144" y="675851"/>
            <a:ext cx="4426960" cy="923330"/>
          </a:xfrm>
          <a:prstGeom prst="rect">
            <a:avLst/>
          </a:prstGeom>
          <a:noFill/>
        </p:spPr>
        <p:txBody>
          <a:bodyPr wrap="square" rtlCol="0">
            <a:spAutoFit/>
          </a:bodyPr>
          <a:lstStyle/>
          <a:p>
            <a:pPr lvl="0"/>
            <a:r>
              <a:rPr lang="en-GB" dirty="0"/>
              <a:t>All your creatures, </a:t>
            </a:r>
            <a:r>
              <a:rPr lang="en-GB" cap="small" dirty="0"/>
              <a:t>Lord</a:t>
            </a:r>
            <a:r>
              <a:rPr lang="en-GB" dirty="0"/>
              <a:t>, will praise you,</a:t>
            </a:r>
            <a:r>
              <a:rPr lang="en-GB" dirty="0" smtClean="0"/>
              <a:t/>
            </a:r>
            <a:br>
              <a:rPr lang="en-GB" dirty="0" smtClean="0"/>
            </a:br>
            <a:r>
              <a:rPr lang="en-GB" dirty="0" smtClean="0"/>
              <a:t>and </a:t>
            </a:r>
            <a:r>
              <a:rPr lang="en-GB" dirty="0"/>
              <a:t>all your people will give you thanks</a:t>
            </a:r>
            <a:r>
              <a:rPr lang="en-GB" dirty="0" smtClean="0"/>
              <a:t>.</a:t>
            </a:r>
          </a:p>
          <a:p>
            <a:pPr lvl="0"/>
            <a:r>
              <a:rPr lang="en-GB" dirty="0" smtClean="0"/>
              <a:t>(Psalm 145:10)</a:t>
            </a:r>
            <a:endParaRPr lang="en-GB" dirty="0"/>
          </a:p>
        </p:txBody>
      </p:sp>
      <p:sp>
        <p:nvSpPr>
          <p:cNvPr id="13" name="TextBox 12"/>
          <p:cNvSpPr txBox="1"/>
          <p:nvPr/>
        </p:nvSpPr>
        <p:spPr>
          <a:xfrm>
            <a:off x="1407456" y="2283718"/>
            <a:ext cx="4426960" cy="1477328"/>
          </a:xfrm>
          <a:prstGeom prst="rect">
            <a:avLst/>
          </a:prstGeom>
          <a:noFill/>
        </p:spPr>
        <p:txBody>
          <a:bodyPr wrap="square" rtlCol="0">
            <a:spAutoFit/>
          </a:bodyPr>
          <a:lstStyle/>
          <a:p>
            <a:pPr lvl="0"/>
            <a:r>
              <a:rPr lang="en-GB" dirty="0" smtClean="0"/>
              <a:t>Have you ever taken a walk outside and marvelled at creation?</a:t>
            </a:r>
          </a:p>
          <a:p>
            <a:pPr lvl="0"/>
            <a:endParaRPr lang="en-GB" dirty="0"/>
          </a:p>
          <a:p>
            <a:pPr lvl="0"/>
            <a:r>
              <a:rPr lang="en-GB" dirty="0" smtClean="0"/>
              <a:t>Take time this Advent to appreciate what God has made for us.</a:t>
            </a:r>
            <a:endParaRPr lang="en-GB" dirty="0"/>
          </a:p>
        </p:txBody>
      </p:sp>
      <p:sp>
        <p:nvSpPr>
          <p:cNvPr id="15" name="TextBox 14"/>
          <p:cNvSpPr txBox="1"/>
          <p:nvPr/>
        </p:nvSpPr>
        <p:spPr>
          <a:xfrm>
            <a:off x="1379445" y="4003757"/>
            <a:ext cx="4426960" cy="923330"/>
          </a:xfrm>
          <a:prstGeom prst="rect">
            <a:avLst/>
          </a:prstGeom>
          <a:noFill/>
        </p:spPr>
        <p:txBody>
          <a:bodyPr wrap="square" rtlCol="0">
            <a:spAutoFit/>
          </a:bodyPr>
          <a:lstStyle/>
          <a:p>
            <a:pPr lvl="0"/>
            <a:r>
              <a:rPr lang="en-GB" dirty="0" smtClean="0"/>
              <a:t>So Will I by </a:t>
            </a:r>
            <a:r>
              <a:rPr lang="en-GB" dirty="0" err="1" smtClean="0"/>
              <a:t>Hillsong</a:t>
            </a:r>
            <a:r>
              <a:rPr lang="en-GB" dirty="0" smtClean="0"/>
              <a:t> Worship</a:t>
            </a:r>
          </a:p>
          <a:p>
            <a:pPr lvl="0"/>
            <a:r>
              <a:rPr lang="en-GB" dirty="0" smtClean="0">
                <a:hlinkClick r:id="rId11"/>
              </a:rPr>
              <a:t>https://youtu.be/C2U7ffUM5Ec</a:t>
            </a:r>
            <a:endParaRPr lang="en-GB" dirty="0" smtClean="0"/>
          </a:p>
          <a:p>
            <a:pPr lvl="0"/>
            <a:endParaRPr lang="en-GB" dirty="0"/>
          </a:p>
        </p:txBody>
      </p:sp>
    </p:spTree>
    <p:extLst>
      <p:ext uri="{BB962C8B-B14F-4D97-AF65-F5344CB8AC3E}">
        <p14:creationId xmlns:p14="http://schemas.microsoft.com/office/powerpoint/2010/main" val="21075887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sophie.benson\Downloads\joanna-kosinska-FhpTqzGpBX8-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309" t="1185" r="19585" b="525"/>
          <a:stretch/>
        </p:blipFill>
        <p:spPr bwMode="auto">
          <a:xfrm>
            <a:off x="5883869" y="675851"/>
            <a:ext cx="3051963" cy="391836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Saturday 14</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310144" y="675851"/>
            <a:ext cx="4426960" cy="1477328"/>
          </a:xfrm>
          <a:prstGeom prst="rect">
            <a:avLst/>
          </a:prstGeom>
          <a:noFill/>
        </p:spPr>
        <p:txBody>
          <a:bodyPr wrap="square" rtlCol="0">
            <a:spAutoFit/>
          </a:bodyPr>
          <a:lstStyle/>
          <a:p>
            <a:r>
              <a:rPr lang="en-GB" dirty="0"/>
              <a:t>But I tell you that Elijah has already come and people did not recognize him, but treated him just as they pleased. In the same way they will also mistreat the Son of Man. (Matthew 17:12)</a:t>
            </a:r>
          </a:p>
        </p:txBody>
      </p:sp>
      <p:sp>
        <p:nvSpPr>
          <p:cNvPr id="13" name="TextBox 12"/>
          <p:cNvSpPr txBox="1"/>
          <p:nvPr/>
        </p:nvSpPr>
        <p:spPr>
          <a:xfrm>
            <a:off x="1310144" y="2427734"/>
            <a:ext cx="4426960" cy="1200329"/>
          </a:xfrm>
          <a:prstGeom prst="rect">
            <a:avLst/>
          </a:prstGeom>
          <a:noFill/>
        </p:spPr>
        <p:txBody>
          <a:bodyPr wrap="square" rtlCol="0">
            <a:spAutoFit/>
          </a:bodyPr>
          <a:lstStyle/>
          <a:p>
            <a:r>
              <a:rPr lang="en-GB" dirty="0"/>
              <a:t>Advent is a time where we prepare ourselves, what can we do in this season of Advent, to make sure we don’t miss the true meaning of Christmas?</a:t>
            </a:r>
          </a:p>
        </p:txBody>
      </p:sp>
      <p:sp>
        <p:nvSpPr>
          <p:cNvPr id="15" name="TextBox 14"/>
          <p:cNvSpPr txBox="1"/>
          <p:nvPr/>
        </p:nvSpPr>
        <p:spPr>
          <a:xfrm>
            <a:off x="1379445" y="4132555"/>
            <a:ext cx="4426960" cy="923330"/>
          </a:xfrm>
          <a:prstGeom prst="rect">
            <a:avLst/>
          </a:prstGeom>
          <a:noFill/>
        </p:spPr>
        <p:txBody>
          <a:bodyPr wrap="square" rtlCol="0">
            <a:spAutoFit/>
          </a:bodyPr>
          <a:lstStyle/>
          <a:p>
            <a:pPr lvl="0"/>
            <a:r>
              <a:rPr lang="en-GB" dirty="0" smtClean="0"/>
              <a:t>Advent is Waiting</a:t>
            </a:r>
          </a:p>
          <a:p>
            <a:pPr lvl="0"/>
            <a:r>
              <a:rPr lang="en-GB" dirty="0" smtClean="0">
                <a:hlinkClick r:id="rId11"/>
              </a:rPr>
              <a:t>https://youtu.be/WcravEG2ATE</a:t>
            </a:r>
            <a:endParaRPr lang="en-GB" dirty="0" smtClean="0"/>
          </a:p>
          <a:p>
            <a:pPr lvl="0"/>
            <a:endParaRPr lang="en-GB" dirty="0"/>
          </a:p>
        </p:txBody>
      </p:sp>
    </p:spTree>
    <p:extLst>
      <p:ext uri="{BB962C8B-B14F-4D97-AF65-F5344CB8AC3E}">
        <p14:creationId xmlns:p14="http://schemas.microsoft.com/office/powerpoint/2010/main" val="6549537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descr="C:\Users\sophie.benson\Downloads\Advent Calendar 2019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146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sophie.benson\Downloads\nicole-honeywill-sincerely-media-6XfKwSDxDCM-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7" r="38991"/>
          <a:stretch/>
        </p:blipFill>
        <p:spPr bwMode="auto">
          <a:xfrm>
            <a:off x="5883869" y="675852"/>
            <a:ext cx="3051962" cy="393125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Sunday 15</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310144" y="675851"/>
            <a:ext cx="4426960" cy="923330"/>
          </a:xfrm>
          <a:prstGeom prst="rect">
            <a:avLst/>
          </a:prstGeom>
          <a:noFill/>
        </p:spPr>
        <p:txBody>
          <a:bodyPr wrap="square" rtlCol="0">
            <a:spAutoFit/>
          </a:bodyPr>
          <a:lstStyle/>
          <a:p>
            <a:r>
              <a:rPr lang="en-GB" dirty="0" smtClean="0"/>
              <a:t>Rejoice in the Lord always: Again I say to you, rejoice. Indeed, the Lord is near! (Philippians 4:4)</a:t>
            </a:r>
            <a:endParaRPr lang="en-GB" dirty="0"/>
          </a:p>
        </p:txBody>
      </p:sp>
      <p:sp>
        <p:nvSpPr>
          <p:cNvPr id="13" name="TextBox 12"/>
          <p:cNvSpPr txBox="1"/>
          <p:nvPr/>
        </p:nvSpPr>
        <p:spPr>
          <a:xfrm>
            <a:off x="1310144" y="1923678"/>
            <a:ext cx="4426960" cy="1754326"/>
          </a:xfrm>
          <a:prstGeom prst="rect">
            <a:avLst/>
          </a:prstGeom>
          <a:noFill/>
        </p:spPr>
        <p:txBody>
          <a:bodyPr wrap="square" rtlCol="0">
            <a:spAutoFit/>
          </a:bodyPr>
          <a:lstStyle/>
          <a:p>
            <a:r>
              <a:rPr lang="en-GB" dirty="0" smtClean="0"/>
              <a:t>Did your priest wear Rose this weekend? Today is known as Gaudete Sunday, the word comes from the Latin for 'rejoice' in today's entrance antiphon. The rose colour reminds us of the call to live joyfully as we prepare for the great feast of Christmas!</a:t>
            </a:r>
            <a:endParaRPr lang="en-GB" dirty="0"/>
          </a:p>
        </p:txBody>
      </p:sp>
      <p:sp>
        <p:nvSpPr>
          <p:cNvPr id="15" name="TextBox 14"/>
          <p:cNvSpPr txBox="1"/>
          <p:nvPr/>
        </p:nvSpPr>
        <p:spPr>
          <a:xfrm>
            <a:off x="1310144" y="4128421"/>
            <a:ext cx="4426960" cy="646331"/>
          </a:xfrm>
          <a:prstGeom prst="rect">
            <a:avLst/>
          </a:prstGeom>
          <a:noFill/>
        </p:spPr>
        <p:txBody>
          <a:bodyPr wrap="square" rtlCol="0">
            <a:spAutoFit/>
          </a:bodyPr>
          <a:lstStyle/>
          <a:p>
            <a:pPr lvl="0"/>
            <a:r>
              <a:rPr lang="en-GB" dirty="0" smtClean="0"/>
              <a:t>How can your faith be a beacon of joy for all to see?</a:t>
            </a:r>
            <a:endParaRPr lang="en-GB" dirty="0"/>
          </a:p>
        </p:txBody>
      </p:sp>
    </p:spTree>
    <p:extLst>
      <p:ext uri="{BB962C8B-B14F-4D97-AF65-F5344CB8AC3E}">
        <p14:creationId xmlns:p14="http://schemas.microsoft.com/office/powerpoint/2010/main" val="3655765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benson\Downloads\kelly-sikkema-57_H5y498Yk-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34" t="-235" r="40466" b="235"/>
          <a:stretch/>
        </p:blipFill>
        <p:spPr bwMode="auto">
          <a:xfrm>
            <a:off x="5893209" y="601473"/>
            <a:ext cx="3045681" cy="406090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Monday 16</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310144" y="675851"/>
            <a:ext cx="4426960" cy="1200329"/>
          </a:xfrm>
          <a:prstGeom prst="rect">
            <a:avLst/>
          </a:prstGeom>
          <a:noFill/>
        </p:spPr>
        <p:txBody>
          <a:bodyPr wrap="square" rtlCol="0">
            <a:spAutoFit/>
          </a:bodyPr>
          <a:lstStyle/>
          <a:p>
            <a:r>
              <a:rPr lang="en-GB" dirty="0"/>
              <a:t>Who shall ascend the hill of the </a:t>
            </a:r>
            <a:r>
              <a:rPr lang="en-GB" cap="small" dirty="0"/>
              <a:t>Lord</a:t>
            </a:r>
            <a:r>
              <a:rPr lang="en-GB" dirty="0"/>
              <a:t>?</a:t>
            </a:r>
            <a:br>
              <a:rPr lang="en-GB" dirty="0"/>
            </a:br>
            <a:r>
              <a:rPr lang="en-GB" dirty="0"/>
              <a:t>And who shall stand in his holy place?</a:t>
            </a:r>
            <a:br>
              <a:rPr lang="en-GB" dirty="0"/>
            </a:br>
            <a:r>
              <a:rPr lang="en-GB" dirty="0"/>
              <a:t>Those who have clean hands and pure hearts. (Psalm 24:3-4)</a:t>
            </a:r>
          </a:p>
        </p:txBody>
      </p:sp>
      <p:sp>
        <p:nvSpPr>
          <p:cNvPr id="13" name="TextBox 12"/>
          <p:cNvSpPr txBox="1"/>
          <p:nvPr/>
        </p:nvSpPr>
        <p:spPr>
          <a:xfrm>
            <a:off x="1297171" y="2655188"/>
            <a:ext cx="4426960" cy="646331"/>
          </a:xfrm>
          <a:prstGeom prst="rect">
            <a:avLst/>
          </a:prstGeom>
          <a:noFill/>
        </p:spPr>
        <p:txBody>
          <a:bodyPr wrap="square" rtlCol="0">
            <a:spAutoFit/>
          </a:bodyPr>
          <a:lstStyle/>
          <a:p>
            <a:r>
              <a:rPr lang="en-GB" dirty="0"/>
              <a:t>How can I put the “</a:t>
            </a:r>
            <a:r>
              <a:rPr lang="en-GB" b="1" dirty="0"/>
              <a:t>Christ”</a:t>
            </a:r>
            <a:r>
              <a:rPr lang="en-GB" dirty="0"/>
              <a:t> back in to Christmas? </a:t>
            </a:r>
          </a:p>
        </p:txBody>
      </p:sp>
      <p:sp>
        <p:nvSpPr>
          <p:cNvPr id="15" name="TextBox 14"/>
          <p:cNvSpPr txBox="1"/>
          <p:nvPr/>
        </p:nvSpPr>
        <p:spPr>
          <a:xfrm>
            <a:off x="1379445" y="4132555"/>
            <a:ext cx="4426960" cy="923330"/>
          </a:xfrm>
          <a:prstGeom prst="rect">
            <a:avLst/>
          </a:prstGeom>
          <a:noFill/>
        </p:spPr>
        <p:txBody>
          <a:bodyPr wrap="square" rtlCol="0">
            <a:spAutoFit/>
          </a:bodyPr>
          <a:lstStyle/>
          <a:p>
            <a:pPr lvl="0"/>
            <a:r>
              <a:rPr lang="en-GB" dirty="0" smtClean="0"/>
              <a:t>True Meaning of Christmas</a:t>
            </a:r>
          </a:p>
          <a:p>
            <a:pPr lvl="0"/>
            <a:r>
              <a:rPr lang="en-GB" dirty="0">
                <a:hlinkClick r:id="rId11"/>
              </a:rPr>
              <a:t>https://</a:t>
            </a:r>
            <a:r>
              <a:rPr lang="en-GB" dirty="0" smtClean="0">
                <a:hlinkClick r:id="rId11"/>
              </a:rPr>
              <a:t>youtu.be/3brQyu4nKsc</a:t>
            </a:r>
            <a:endParaRPr lang="en-GB" dirty="0" smtClean="0"/>
          </a:p>
          <a:p>
            <a:pPr lvl="0"/>
            <a:endParaRPr lang="en-GB" dirty="0"/>
          </a:p>
        </p:txBody>
      </p:sp>
    </p:spTree>
    <p:extLst>
      <p:ext uri="{BB962C8B-B14F-4D97-AF65-F5344CB8AC3E}">
        <p14:creationId xmlns:p14="http://schemas.microsoft.com/office/powerpoint/2010/main" val="36370872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sophie.benson\Pictures\images we can use\Youth\rawpixel-com-38489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992" r="23524"/>
          <a:stretch/>
        </p:blipFill>
        <p:spPr bwMode="auto">
          <a:xfrm>
            <a:off x="5883869" y="537382"/>
            <a:ext cx="3063560" cy="405372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Tuesday 17</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310144" y="675851"/>
            <a:ext cx="4426960" cy="923330"/>
          </a:xfrm>
          <a:prstGeom prst="rect">
            <a:avLst/>
          </a:prstGeom>
          <a:noFill/>
        </p:spPr>
        <p:txBody>
          <a:bodyPr wrap="square" rtlCol="0">
            <a:spAutoFit/>
          </a:bodyPr>
          <a:lstStyle/>
          <a:p>
            <a:pPr lvl="0"/>
            <a:r>
              <a:rPr lang="en-GB" dirty="0"/>
              <a:t>My mouth is filled with your praise,</a:t>
            </a:r>
            <a:br>
              <a:rPr lang="en-GB" dirty="0"/>
            </a:br>
            <a:r>
              <a:rPr lang="en-GB" dirty="0" smtClean="0"/>
              <a:t>and </a:t>
            </a:r>
            <a:r>
              <a:rPr lang="en-GB" dirty="0"/>
              <a:t>with your glory all day long</a:t>
            </a:r>
            <a:r>
              <a:rPr lang="en-GB" dirty="0" smtClean="0"/>
              <a:t>.</a:t>
            </a:r>
          </a:p>
          <a:p>
            <a:pPr lvl="0"/>
            <a:r>
              <a:rPr lang="en-GB" dirty="0" smtClean="0"/>
              <a:t>(</a:t>
            </a:r>
            <a:r>
              <a:rPr lang="en-GB" dirty="0"/>
              <a:t>Psalm 71:8)</a:t>
            </a:r>
          </a:p>
        </p:txBody>
      </p:sp>
      <p:sp>
        <p:nvSpPr>
          <p:cNvPr id="13" name="TextBox 12"/>
          <p:cNvSpPr txBox="1"/>
          <p:nvPr/>
        </p:nvSpPr>
        <p:spPr>
          <a:xfrm>
            <a:off x="1297171" y="2355726"/>
            <a:ext cx="4426960" cy="1200329"/>
          </a:xfrm>
          <a:prstGeom prst="rect">
            <a:avLst/>
          </a:prstGeom>
          <a:noFill/>
        </p:spPr>
        <p:txBody>
          <a:bodyPr wrap="square" rtlCol="0">
            <a:spAutoFit/>
          </a:bodyPr>
          <a:lstStyle/>
          <a:p>
            <a:pPr lvl="0"/>
            <a:r>
              <a:rPr lang="en-GB" dirty="0"/>
              <a:t>Today, try to be aware of the word that you use and the things you talk about. Can we use our voices to build people up rather than tearing others down?</a:t>
            </a:r>
            <a:endParaRPr lang="en-GB" dirty="0"/>
          </a:p>
        </p:txBody>
      </p:sp>
      <p:sp>
        <p:nvSpPr>
          <p:cNvPr id="15" name="TextBox 14"/>
          <p:cNvSpPr txBox="1"/>
          <p:nvPr/>
        </p:nvSpPr>
        <p:spPr>
          <a:xfrm>
            <a:off x="1325073" y="3924354"/>
            <a:ext cx="4426960" cy="923330"/>
          </a:xfrm>
          <a:prstGeom prst="rect">
            <a:avLst/>
          </a:prstGeom>
          <a:noFill/>
        </p:spPr>
        <p:txBody>
          <a:bodyPr wrap="square" rtlCol="0">
            <a:spAutoFit/>
          </a:bodyPr>
          <a:lstStyle/>
          <a:p>
            <a:pPr lvl="0"/>
            <a:r>
              <a:rPr lang="en-GB" dirty="0" smtClean="0"/>
              <a:t>Try to say something encouraging to 5 different people today. Use your words for good!</a:t>
            </a:r>
            <a:endParaRPr lang="en-GB" dirty="0"/>
          </a:p>
        </p:txBody>
      </p:sp>
    </p:spTree>
    <p:extLst>
      <p:ext uri="{BB962C8B-B14F-4D97-AF65-F5344CB8AC3E}">
        <p14:creationId xmlns:p14="http://schemas.microsoft.com/office/powerpoint/2010/main" val="8513369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phie.benson\Downloads\s-b-vonlanthen-IPubTLY7Ji0-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9" t="12879" r="279" b="1557"/>
          <a:stretch/>
        </p:blipFill>
        <p:spPr bwMode="auto">
          <a:xfrm>
            <a:off x="5883869" y="675852"/>
            <a:ext cx="3055021" cy="391525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Wednesday 18</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97171" y="840343"/>
            <a:ext cx="4426960" cy="646331"/>
          </a:xfrm>
          <a:prstGeom prst="rect">
            <a:avLst/>
          </a:prstGeom>
          <a:noFill/>
        </p:spPr>
        <p:txBody>
          <a:bodyPr wrap="square" rtlCol="0">
            <a:spAutoFit/>
          </a:bodyPr>
          <a:lstStyle/>
          <a:p>
            <a:r>
              <a:rPr lang="en-GB" dirty="0"/>
              <a:t>In you, O </a:t>
            </a:r>
            <a:r>
              <a:rPr lang="en-GB" cap="small" dirty="0"/>
              <a:t>Lord</a:t>
            </a:r>
            <a:r>
              <a:rPr lang="en-GB" dirty="0"/>
              <a:t>, I take refuge</a:t>
            </a:r>
            <a:r>
              <a:rPr lang="en-GB" dirty="0" smtClean="0"/>
              <a:t>.</a:t>
            </a:r>
          </a:p>
          <a:p>
            <a:r>
              <a:rPr lang="en-GB" dirty="0" smtClean="0"/>
              <a:t>(</a:t>
            </a:r>
            <a:r>
              <a:rPr lang="en-GB" dirty="0"/>
              <a:t>Psalm 71:1)</a:t>
            </a:r>
          </a:p>
        </p:txBody>
      </p:sp>
      <p:sp>
        <p:nvSpPr>
          <p:cNvPr id="13" name="TextBox 12"/>
          <p:cNvSpPr txBox="1"/>
          <p:nvPr/>
        </p:nvSpPr>
        <p:spPr>
          <a:xfrm>
            <a:off x="1297171" y="2355726"/>
            <a:ext cx="4426960" cy="1200329"/>
          </a:xfrm>
          <a:prstGeom prst="rect">
            <a:avLst/>
          </a:prstGeom>
          <a:noFill/>
        </p:spPr>
        <p:txBody>
          <a:bodyPr wrap="square" rtlCol="0">
            <a:spAutoFit/>
          </a:bodyPr>
          <a:lstStyle/>
          <a:p>
            <a:r>
              <a:rPr lang="en-GB" dirty="0"/>
              <a:t>Some people </a:t>
            </a:r>
            <a:r>
              <a:rPr lang="en-GB" dirty="0" smtClean="0"/>
              <a:t>find this time of year especially difficult. Today </a:t>
            </a:r>
            <a:r>
              <a:rPr lang="en-GB" dirty="0"/>
              <a:t>let’s take a minute to entrust everyone who struggles at this time of year </a:t>
            </a:r>
            <a:r>
              <a:rPr lang="en-GB" dirty="0" smtClean="0"/>
              <a:t>into </a:t>
            </a:r>
            <a:r>
              <a:rPr lang="en-GB" dirty="0"/>
              <a:t>the loving arms of God. </a:t>
            </a:r>
          </a:p>
        </p:txBody>
      </p:sp>
      <p:sp>
        <p:nvSpPr>
          <p:cNvPr id="15" name="TextBox 14"/>
          <p:cNvSpPr txBox="1"/>
          <p:nvPr/>
        </p:nvSpPr>
        <p:spPr>
          <a:xfrm>
            <a:off x="1325073" y="4302451"/>
            <a:ext cx="4426960" cy="369332"/>
          </a:xfrm>
          <a:prstGeom prst="rect">
            <a:avLst/>
          </a:prstGeom>
          <a:noFill/>
        </p:spPr>
        <p:txBody>
          <a:bodyPr wrap="square" rtlCol="0">
            <a:spAutoFit/>
          </a:bodyPr>
          <a:lstStyle/>
          <a:p>
            <a:pPr lvl="0"/>
            <a:r>
              <a:rPr lang="en-GB" dirty="0" smtClean="0">
                <a:hlinkClick r:id="rId11" action="ppaction://hlinksldjump"/>
              </a:rPr>
              <a:t>Click here for today’s prayer.</a:t>
            </a:r>
            <a:endParaRPr lang="en-GB" dirty="0"/>
          </a:p>
        </p:txBody>
      </p:sp>
    </p:spTree>
    <p:extLst>
      <p:ext uri="{BB962C8B-B14F-4D97-AF65-F5344CB8AC3E}">
        <p14:creationId xmlns:p14="http://schemas.microsoft.com/office/powerpoint/2010/main" val="9000867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sophie.benson\Downloads\s-b-vonlanthen-IPubTLY7Ji0-unsplas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 t="12879" r="279" b="1557"/>
          <a:stretch/>
        </p:blipFill>
        <p:spPr bwMode="auto">
          <a:xfrm>
            <a:off x="5883869" y="675852"/>
            <a:ext cx="3055021" cy="391525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Wednesday 18</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9" name="Picture 7"/>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55650" y="622439"/>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7"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7"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414640" y="853510"/>
            <a:ext cx="4426960" cy="2862322"/>
          </a:xfrm>
          <a:prstGeom prst="rect">
            <a:avLst/>
          </a:prstGeom>
          <a:noFill/>
        </p:spPr>
        <p:txBody>
          <a:bodyPr wrap="square" rtlCol="0">
            <a:spAutoFit/>
          </a:bodyPr>
          <a:lstStyle/>
          <a:p>
            <a:r>
              <a:rPr lang="en-GB" dirty="0"/>
              <a:t>Jesus, </a:t>
            </a:r>
            <a:r>
              <a:rPr lang="en-GB" dirty="0" smtClean="0"/>
              <a:t>Emmanuel </a:t>
            </a:r>
            <a:r>
              <a:rPr lang="en-GB" dirty="0"/>
              <a:t>--</a:t>
            </a:r>
          </a:p>
          <a:p>
            <a:r>
              <a:rPr lang="en-GB" dirty="0"/>
              <a:t>God with us.</a:t>
            </a:r>
          </a:p>
          <a:p>
            <a:r>
              <a:rPr lang="en-GB" dirty="0"/>
              <a:t>enter into each place,</a:t>
            </a:r>
          </a:p>
          <a:p>
            <a:r>
              <a:rPr lang="en-GB" dirty="0"/>
              <a:t>each home,</a:t>
            </a:r>
          </a:p>
          <a:p>
            <a:r>
              <a:rPr lang="en-GB" dirty="0"/>
              <a:t>each hospital room,</a:t>
            </a:r>
          </a:p>
          <a:p>
            <a:r>
              <a:rPr lang="en-GB" dirty="0"/>
              <a:t>each homeless shelter,</a:t>
            </a:r>
          </a:p>
          <a:p>
            <a:r>
              <a:rPr lang="en-GB" dirty="0"/>
              <a:t>each hotel,</a:t>
            </a:r>
          </a:p>
          <a:p>
            <a:r>
              <a:rPr lang="en-GB" dirty="0"/>
              <a:t>each cell,</a:t>
            </a:r>
          </a:p>
          <a:p>
            <a:r>
              <a:rPr lang="en-GB" dirty="0"/>
              <a:t>each place of business -</a:t>
            </a:r>
          </a:p>
          <a:p>
            <a:r>
              <a:rPr lang="en-GB" dirty="0"/>
              <a:t>let them know they are not alone.</a:t>
            </a:r>
          </a:p>
        </p:txBody>
      </p:sp>
    </p:spTree>
    <p:extLst>
      <p:ext uri="{BB962C8B-B14F-4D97-AF65-F5344CB8AC3E}">
        <p14:creationId xmlns:p14="http://schemas.microsoft.com/office/powerpoint/2010/main" val="37371369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benson\Downloads\chris-liverani-YBR-AWm1HQ4-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96" t="148" r="15688" b="23731"/>
          <a:stretch/>
        </p:blipFill>
        <p:spPr bwMode="auto">
          <a:xfrm>
            <a:off x="5883869" y="675851"/>
            <a:ext cx="3055021" cy="391526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Thursday 19</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97171" y="581381"/>
            <a:ext cx="4426960" cy="1477328"/>
          </a:xfrm>
          <a:prstGeom prst="rect">
            <a:avLst/>
          </a:prstGeom>
          <a:noFill/>
        </p:spPr>
        <p:txBody>
          <a:bodyPr wrap="square" rtlCol="0">
            <a:spAutoFit/>
          </a:bodyPr>
          <a:lstStyle/>
          <a:p>
            <a:r>
              <a:rPr lang="en-GB" dirty="0"/>
              <a:t>T</a:t>
            </a:r>
            <a:r>
              <a:rPr lang="en-GB" dirty="0" smtClean="0"/>
              <a:t>he </a:t>
            </a:r>
            <a:r>
              <a:rPr lang="en-GB" dirty="0"/>
              <a:t>angel said to him, "Do not be afraid, </a:t>
            </a:r>
            <a:r>
              <a:rPr lang="en-GB" dirty="0" err="1"/>
              <a:t>Zechari'ah</a:t>
            </a:r>
            <a:r>
              <a:rPr lang="en-GB" dirty="0"/>
              <a:t>, for your prayer is heard, and your wife Elizabeth will bear you a son, and you shall call his name John</a:t>
            </a:r>
            <a:r>
              <a:rPr lang="en-GB" dirty="0" smtClean="0"/>
              <a:t>.</a:t>
            </a:r>
          </a:p>
          <a:p>
            <a:r>
              <a:rPr lang="en-GB" dirty="0" smtClean="0"/>
              <a:t>(Luke 1:13)</a:t>
            </a:r>
            <a:endParaRPr lang="en-GB" dirty="0"/>
          </a:p>
        </p:txBody>
      </p:sp>
      <p:sp>
        <p:nvSpPr>
          <p:cNvPr id="13" name="TextBox 12"/>
          <p:cNvSpPr txBox="1"/>
          <p:nvPr/>
        </p:nvSpPr>
        <p:spPr>
          <a:xfrm>
            <a:off x="1297171" y="2431962"/>
            <a:ext cx="4426960" cy="923330"/>
          </a:xfrm>
          <a:prstGeom prst="rect">
            <a:avLst/>
          </a:prstGeom>
          <a:noFill/>
        </p:spPr>
        <p:txBody>
          <a:bodyPr wrap="square" rtlCol="0">
            <a:spAutoFit/>
          </a:bodyPr>
          <a:lstStyle/>
          <a:p>
            <a:r>
              <a:rPr lang="en-GB" dirty="0" smtClean="0"/>
              <a:t>God hears all our prayers. Sometimes it might feel as though we don’t get an answer but we know that God is listening and loves us.</a:t>
            </a:r>
            <a:endParaRPr lang="en-GB" dirty="0"/>
          </a:p>
        </p:txBody>
      </p:sp>
      <p:sp>
        <p:nvSpPr>
          <p:cNvPr id="15" name="TextBox 14"/>
          <p:cNvSpPr txBox="1"/>
          <p:nvPr/>
        </p:nvSpPr>
        <p:spPr>
          <a:xfrm>
            <a:off x="1325073" y="3861976"/>
            <a:ext cx="4426960" cy="1200329"/>
          </a:xfrm>
          <a:prstGeom prst="rect">
            <a:avLst/>
          </a:prstGeom>
          <a:noFill/>
        </p:spPr>
        <p:txBody>
          <a:bodyPr wrap="square" rtlCol="0">
            <a:spAutoFit/>
          </a:bodyPr>
          <a:lstStyle/>
          <a:p>
            <a:pPr lvl="0"/>
            <a:r>
              <a:rPr lang="en-GB" dirty="0" smtClean="0"/>
              <a:t>Make time for 5 minutes of prayer today. Need help to start? Try reading this blog:</a:t>
            </a:r>
          </a:p>
          <a:p>
            <a:pPr lvl="0"/>
            <a:r>
              <a:rPr lang="en-GB" dirty="0">
                <a:hlinkClick r:id="rId11"/>
              </a:rPr>
              <a:t>https://lifeteen.com/blog/prayer-starter-kit-10-things-help-pray-today/</a:t>
            </a:r>
            <a:endParaRPr lang="en-GB" dirty="0"/>
          </a:p>
        </p:txBody>
      </p:sp>
    </p:spTree>
    <p:extLst>
      <p:ext uri="{BB962C8B-B14F-4D97-AF65-F5344CB8AC3E}">
        <p14:creationId xmlns:p14="http://schemas.microsoft.com/office/powerpoint/2010/main" val="1570348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benson\Downloads\insung-yoon-2ixIKn-NFVk-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60" b="3032"/>
          <a:stretch/>
        </p:blipFill>
        <p:spPr bwMode="auto">
          <a:xfrm>
            <a:off x="5868144" y="537382"/>
            <a:ext cx="3070745" cy="405372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Friday 20</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97171" y="727837"/>
            <a:ext cx="4426960" cy="923330"/>
          </a:xfrm>
          <a:prstGeom prst="rect">
            <a:avLst/>
          </a:prstGeom>
          <a:noFill/>
        </p:spPr>
        <p:txBody>
          <a:bodyPr wrap="square" rtlCol="0">
            <a:spAutoFit/>
          </a:bodyPr>
          <a:lstStyle/>
          <a:p>
            <a:r>
              <a:rPr lang="en-GB" dirty="0"/>
              <a:t>“I am the Lord's servant,” said Mary; “may it happen to me as you have said</a:t>
            </a:r>
            <a:r>
              <a:rPr lang="en-GB" dirty="0" smtClean="0"/>
              <a:t>.”</a:t>
            </a:r>
          </a:p>
          <a:p>
            <a:r>
              <a:rPr lang="en-GB" dirty="0" smtClean="0"/>
              <a:t>(</a:t>
            </a:r>
            <a:r>
              <a:rPr lang="en-GB" dirty="0"/>
              <a:t>Luke 1:38)</a:t>
            </a:r>
          </a:p>
        </p:txBody>
      </p:sp>
      <p:sp>
        <p:nvSpPr>
          <p:cNvPr id="13" name="TextBox 12"/>
          <p:cNvSpPr txBox="1"/>
          <p:nvPr/>
        </p:nvSpPr>
        <p:spPr>
          <a:xfrm>
            <a:off x="1297171" y="2536616"/>
            <a:ext cx="4426960" cy="646331"/>
          </a:xfrm>
          <a:prstGeom prst="rect">
            <a:avLst/>
          </a:prstGeom>
          <a:noFill/>
        </p:spPr>
        <p:txBody>
          <a:bodyPr wrap="square" rtlCol="0">
            <a:spAutoFit/>
          </a:bodyPr>
          <a:lstStyle/>
          <a:p>
            <a:r>
              <a:rPr lang="en-GB" dirty="0"/>
              <a:t>Mary </a:t>
            </a:r>
            <a:r>
              <a:rPr lang="en-GB" dirty="0" smtClean="0"/>
              <a:t>trusted God. </a:t>
            </a:r>
            <a:r>
              <a:rPr lang="en-GB" dirty="0"/>
              <a:t>How can we become ever more trusting in this world we live in?</a:t>
            </a:r>
          </a:p>
        </p:txBody>
      </p:sp>
      <p:sp>
        <p:nvSpPr>
          <p:cNvPr id="15" name="TextBox 14"/>
          <p:cNvSpPr txBox="1"/>
          <p:nvPr/>
        </p:nvSpPr>
        <p:spPr>
          <a:xfrm>
            <a:off x="1297171" y="4129446"/>
            <a:ext cx="4426960" cy="923330"/>
          </a:xfrm>
          <a:prstGeom prst="rect">
            <a:avLst/>
          </a:prstGeom>
          <a:noFill/>
        </p:spPr>
        <p:txBody>
          <a:bodyPr wrap="square" rtlCol="0">
            <a:spAutoFit/>
          </a:bodyPr>
          <a:lstStyle/>
          <a:p>
            <a:pPr lvl="0"/>
            <a:r>
              <a:rPr lang="en-GB" dirty="0" smtClean="0"/>
              <a:t>Gabriel’s Message by Matt Maher</a:t>
            </a:r>
          </a:p>
          <a:p>
            <a:pPr lvl="0"/>
            <a:r>
              <a:rPr lang="en-GB" dirty="0">
                <a:hlinkClick r:id="rId11"/>
              </a:rPr>
              <a:t>https://</a:t>
            </a:r>
            <a:r>
              <a:rPr lang="en-GB" dirty="0" smtClean="0">
                <a:hlinkClick r:id="rId11"/>
              </a:rPr>
              <a:t>youtu.be/GHWtWIcSN3U</a:t>
            </a:r>
            <a:endParaRPr lang="en-GB" dirty="0" smtClean="0"/>
          </a:p>
          <a:p>
            <a:pPr lvl="0"/>
            <a:endParaRPr lang="en-GB" dirty="0"/>
          </a:p>
        </p:txBody>
      </p:sp>
    </p:spTree>
    <p:extLst>
      <p:ext uri="{BB962C8B-B14F-4D97-AF65-F5344CB8AC3E}">
        <p14:creationId xmlns:p14="http://schemas.microsoft.com/office/powerpoint/2010/main" val="2038890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ophie.benson\Pictures\images we can use\Youth\karl-fredrickson-27504-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596" b="1231"/>
          <a:stretch/>
        </p:blipFill>
        <p:spPr bwMode="auto">
          <a:xfrm>
            <a:off x="5868144" y="630610"/>
            <a:ext cx="3070746" cy="409314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Saturday 21</a:t>
            </a:r>
            <a:r>
              <a:rPr lang="en-GB" b="1" baseline="30000" dirty="0" smtClean="0">
                <a:latin typeface="Century Gothic" panose="020B0502020202020204" pitchFamily="34" charset="0"/>
              </a:rPr>
              <a:t>st</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97171" y="727837"/>
            <a:ext cx="4426960" cy="923330"/>
          </a:xfrm>
          <a:prstGeom prst="rect">
            <a:avLst/>
          </a:prstGeom>
          <a:noFill/>
        </p:spPr>
        <p:txBody>
          <a:bodyPr wrap="square" rtlCol="0">
            <a:spAutoFit/>
          </a:bodyPr>
          <a:lstStyle/>
          <a:p>
            <a:r>
              <a:rPr lang="en-GB" b="1" baseline="30000" dirty="0"/>
              <a:t> </a:t>
            </a:r>
            <a:r>
              <a:rPr lang="en-GB" dirty="0" smtClean="0"/>
              <a:t>How </a:t>
            </a:r>
            <a:r>
              <a:rPr lang="en-GB" dirty="0"/>
              <a:t>happy you are to believe that the Lord's message to you will come true</a:t>
            </a:r>
            <a:r>
              <a:rPr lang="en-GB" dirty="0" smtClean="0"/>
              <a:t>!</a:t>
            </a:r>
          </a:p>
          <a:p>
            <a:r>
              <a:rPr lang="en-GB" dirty="0" smtClean="0"/>
              <a:t>(Luke 1:45)</a:t>
            </a:r>
            <a:endParaRPr lang="en-GB" dirty="0"/>
          </a:p>
        </p:txBody>
      </p:sp>
      <p:sp>
        <p:nvSpPr>
          <p:cNvPr id="13" name="TextBox 12"/>
          <p:cNvSpPr txBox="1"/>
          <p:nvPr/>
        </p:nvSpPr>
        <p:spPr>
          <a:xfrm>
            <a:off x="1297171" y="2259617"/>
            <a:ext cx="4426960" cy="1200329"/>
          </a:xfrm>
          <a:prstGeom prst="rect">
            <a:avLst/>
          </a:prstGeom>
          <a:noFill/>
        </p:spPr>
        <p:txBody>
          <a:bodyPr wrap="square" rtlCol="0">
            <a:spAutoFit/>
          </a:bodyPr>
          <a:lstStyle/>
          <a:p>
            <a:r>
              <a:rPr lang="en-GB" dirty="0" smtClean="0"/>
              <a:t>Sometimes it can feel as though we are waiting for a long time for God to come through but we are called to trust that He can make everything work for our good.</a:t>
            </a:r>
            <a:endParaRPr lang="en-GB" dirty="0"/>
          </a:p>
        </p:txBody>
      </p:sp>
      <p:sp>
        <p:nvSpPr>
          <p:cNvPr id="15" name="TextBox 14"/>
          <p:cNvSpPr txBox="1"/>
          <p:nvPr/>
        </p:nvSpPr>
        <p:spPr>
          <a:xfrm>
            <a:off x="1297171" y="4003757"/>
            <a:ext cx="4426960" cy="923330"/>
          </a:xfrm>
          <a:prstGeom prst="rect">
            <a:avLst/>
          </a:prstGeom>
          <a:noFill/>
        </p:spPr>
        <p:txBody>
          <a:bodyPr wrap="square" rtlCol="0">
            <a:spAutoFit/>
          </a:bodyPr>
          <a:lstStyle/>
          <a:p>
            <a:pPr lvl="0"/>
            <a:r>
              <a:rPr lang="en-GB" dirty="0" smtClean="0"/>
              <a:t>When it seems as though you are waiting for God, say the prayer of St Faustina: ‘Jesus, I trust in you.’</a:t>
            </a:r>
            <a:endParaRPr lang="en-GB" dirty="0"/>
          </a:p>
        </p:txBody>
      </p:sp>
    </p:spTree>
    <p:extLst>
      <p:ext uri="{BB962C8B-B14F-4D97-AF65-F5344CB8AC3E}">
        <p14:creationId xmlns:p14="http://schemas.microsoft.com/office/powerpoint/2010/main" val="31612872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ophie.benson\Downloads\greyson-joralemon-dDvR7eD6pf8-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019" t="2237" r="31275" b="-2237"/>
          <a:stretch/>
        </p:blipFill>
        <p:spPr bwMode="auto">
          <a:xfrm>
            <a:off x="5868144" y="630610"/>
            <a:ext cx="3070746" cy="41672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Sunday 22</a:t>
            </a:r>
            <a:r>
              <a:rPr lang="en-GB" b="1" baseline="30000" dirty="0" smtClean="0">
                <a:latin typeface="Century Gothic" panose="020B0502020202020204" pitchFamily="34" charset="0"/>
              </a:rPr>
              <a:t>nd</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49068" y="840343"/>
            <a:ext cx="4426960" cy="646331"/>
          </a:xfrm>
          <a:prstGeom prst="rect">
            <a:avLst/>
          </a:prstGeom>
          <a:noFill/>
        </p:spPr>
        <p:txBody>
          <a:bodyPr wrap="square" rtlCol="0">
            <a:spAutoFit/>
          </a:bodyPr>
          <a:lstStyle/>
          <a:p>
            <a:r>
              <a:rPr lang="en-GB" dirty="0" smtClean="0"/>
              <a:t>All </a:t>
            </a:r>
            <a:r>
              <a:rPr lang="en-GB" dirty="0"/>
              <a:t>this took place to fulfil what the Lord had spoken by the </a:t>
            </a:r>
            <a:r>
              <a:rPr lang="en-GB" dirty="0" smtClean="0"/>
              <a:t>prophet. (Matthew 1:22)</a:t>
            </a:r>
            <a:endParaRPr lang="en-GB" dirty="0"/>
          </a:p>
        </p:txBody>
      </p:sp>
      <p:sp>
        <p:nvSpPr>
          <p:cNvPr id="13" name="TextBox 12"/>
          <p:cNvSpPr txBox="1"/>
          <p:nvPr/>
        </p:nvSpPr>
        <p:spPr>
          <a:xfrm>
            <a:off x="1291119" y="2427734"/>
            <a:ext cx="4426960" cy="1200329"/>
          </a:xfrm>
          <a:prstGeom prst="rect">
            <a:avLst/>
          </a:prstGeom>
          <a:noFill/>
        </p:spPr>
        <p:txBody>
          <a:bodyPr wrap="square" rtlCol="0">
            <a:spAutoFit/>
          </a:bodyPr>
          <a:lstStyle/>
          <a:p>
            <a:r>
              <a:rPr lang="en-GB" dirty="0" smtClean="0"/>
              <a:t>Jesus’ birth was foretold long before His birth. God’s people had waited many years for the Messiah. Are we ready to receive Jesus too?</a:t>
            </a:r>
            <a:endParaRPr lang="en-GB" dirty="0"/>
          </a:p>
        </p:txBody>
      </p:sp>
      <p:sp>
        <p:nvSpPr>
          <p:cNvPr id="15" name="TextBox 14"/>
          <p:cNvSpPr txBox="1"/>
          <p:nvPr/>
        </p:nvSpPr>
        <p:spPr>
          <a:xfrm>
            <a:off x="1297171" y="4138975"/>
            <a:ext cx="4426960" cy="923330"/>
          </a:xfrm>
          <a:prstGeom prst="rect">
            <a:avLst/>
          </a:prstGeom>
          <a:noFill/>
        </p:spPr>
        <p:txBody>
          <a:bodyPr wrap="square" rtlCol="0">
            <a:spAutoFit/>
          </a:bodyPr>
          <a:lstStyle/>
          <a:p>
            <a:pPr lvl="0"/>
            <a:r>
              <a:rPr lang="en-GB" dirty="0" smtClean="0"/>
              <a:t>One Solitary Life</a:t>
            </a:r>
          </a:p>
          <a:p>
            <a:pPr lvl="0"/>
            <a:r>
              <a:rPr lang="en-GB" dirty="0">
                <a:hlinkClick r:id="rId11"/>
              </a:rPr>
              <a:t>https://</a:t>
            </a:r>
            <a:r>
              <a:rPr lang="en-GB" dirty="0" smtClean="0">
                <a:hlinkClick r:id="rId11"/>
              </a:rPr>
              <a:t>youtu.be/iPZpE7PLWJY</a:t>
            </a:r>
            <a:endParaRPr lang="en-GB" dirty="0" smtClean="0"/>
          </a:p>
          <a:p>
            <a:pPr lvl="0"/>
            <a:endParaRPr lang="en-GB" dirty="0"/>
          </a:p>
        </p:txBody>
      </p:sp>
    </p:spTree>
    <p:extLst>
      <p:ext uri="{BB962C8B-B14F-4D97-AF65-F5344CB8AC3E}">
        <p14:creationId xmlns:p14="http://schemas.microsoft.com/office/powerpoint/2010/main" val="36695631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ophie.benson\Pictures\images we can use\bible\hannah-busing-446337-unsplas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61" r="38222"/>
          <a:stretch/>
        </p:blipFill>
        <p:spPr bwMode="auto">
          <a:xfrm>
            <a:off x="5868144" y="705747"/>
            <a:ext cx="3075282" cy="395663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Monday 23</a:t>
            </a:r>
            <a:r>
              <a:rPr lang="en-GB" b="1" baseline="30000" dirty="0" smtClean="0">
                <a:latin typeface="Century Gothic" panose="020B0502020202020204" pitchFamily="34" charset="0"/>
              </a:rPr>
              <a:t>rd</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1"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1"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49068" y="747770"/>
            <a:ext cx="4426960" cy="923330"/>
          </a:xfrm>
          <a:prstGeom prst="rect">
            <a:avLst/>
          </a:prstGeom>
          <a:noFill/>
        </p:spPr>
        <p:txBody>
          <a:bodyPr wrap="square" rtlCol="0">
            <a:spAutoFit/>
          </a:bodyPr>
          <a:lstStyle/>
          <a:p>
            <a:pPr lvl="0"/>
            <a:r>
              <a:rPr lang="en-GB" dirty="0"/>
              <a:t>See, I am sending my messenger to prepare the way before </a:t>
            </a:r>
            <a:r>
              <a:rPr lang="en-GB" dirty="0" smtClean="0"/>
              <a:t>me.</a:t>
            </a:r>
          </a:p>
          <a:p>
            <a:pPr lvl="0"/>
            <a:r>
              <a:rPr lang="en-GB" dirty="0" smtClean="0"/>
              <a:t>(</a:t>
            </a:r>
            <a:r>
              <a:rPr lang="en-GB" dirty="0"/>
              <a:t>Malachi 3:1)</a:t>
            </a:r>
          </a:p>
        </p:txBody>
      </p:sp>
      <p:sp>
        <p:nvSpPr>
          <p:cNvPr id="13" name="TextBox 12"/>
          <p:cNvSpPr txBox="1"/>
          <p:nvPr/>
        </p:nvSpPr>
        <p:spPr>
          <a:xfrm>
            <a:off x="1297171" y="2259617"/>
            <a:ext cx="4426960" cy="1200329"/>
          </a:xfrm>
          <a:prstGeom prst="rect">
            <a:avLst/>
          </a:prstGeom>
          <a:noFill/>
        </p:spPr>
        <p:txBody>
          <a:bodyPr wrap="square" rtlCol="0">
            <a:spAutoFit/>
          </a:bodyPr>
          <a:lstStyle/>
          <a:p>
            <a:r>
              <a:rPr lang="en-GB" dirty="0" smtClean="0"/>
              <a:t>God sent prophets and messengers to prepare the way for Jesus. How can we be share God’s message and help those around us to welcome Jesus?</a:t>
            </a:r>
            <a:endParaRPr lang="en-GB" dirty="0"/>
          </a:p>
        </p:txBody>
      </p:sp>
      <p:sp>
        <p:nvSpPr>
          <p:cNvPr id="15" name="TextBox 14"/>
          <p:cNvSpPr txBox="1"/>
          <p:nvPr/>
        </p:nvSpPr>
        <p:spPr>
          <a:xfrm>
            <a:off x="1297171" y="4003757"/>
            <a:ext cx="4426960" cy="923330"/>
          </a:xfrm>
          <a:prstGeom prst="rect">
            <a:avLst/>
          </a:prstGeom>
          <a:noFill/>
        </p:spPr>
        <p:txBody>
          <a:bodyPr wrap="square" rtlCol="0">
            <a:spAutoFit/>
          </a:bodyPr>
          <a:lstStyle/>
          <a:p>
            <a:pPr lvl="0"/>
            <a:r>
              <a:rPr lang="en-GB" i="1" dirty="0"/>
              <a:t>Each of you has to be God’s microphone. Each of you has to be a messenger, a prophet</a:t>
            </a:r>
            <a:r>
              <a:rPr lang="en-GB" dirty="0" smtClean="0"/>
              <a:t>. (St Oscar Romero)</a:t>
            </a:r>
            <a:endParaRPr lang="en-GB" dirty="0"/>
          </a:p>
        </p:txBody>
      </p:sp>
    </p:spTree>
    <p:extLst>
      <p:ext uri="{BB962C8B-B14F-4D97-AF65-F5344CB8AC3E}">
        <p14:creationId xmlns:p14="http://schemas.microsoft.com/office/powerpoint/2010/main" val="2496426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spect="1"/>
          </p:cNvSpPr>
          <p:nvPr>
            <p:ph type="title"/>
          </p:nvPr>
        </p:nvSpPr>
        <p:spPr/>
        <p:txBody>
          <a:bodyPr/>
          <a:lstStyle/>
          <a:p>
            <a:endParaRPr lang="en-GB"/>
          </a:p>
        </p:txBody>
      </p:sp>
      <p:sp>
        <p:nvSpPr>
          <p:cNvPr id="3" name="Content Placeholder 2"/>
          <p:cNvSpPr>
            <a:spLocks noGrp="1" noChangeAspect="1"/>
          </p:cNvSpPr>
          <p:nvPr>
            <p:ph idx="1"/>
          </p:nvPr>
        </p:nvSpPr>
        <p:spPr/>
        <p:txBody>
          <a:bodyPr/>
          <a:lstStyle/>
          <a:p>
            <a:endParaRPr lang="en-GB"/>
          </a:p>
        </p:txBody>
      </p:sp>
      <p:pic>
        <p:nvPicPr>
          <p:cNvPr id="2050" name="Picture 2" descr="C:\Users\sophie.benson\Downloads\Advent Calendar 2019\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03"/>
            <a:ext cx="9144000" cy="5143153"/>
          </a:xfrm>
          <a:prstGeom prst="rect">
            <a:avLst/>
          </a:prstGeom>
          <a:noFill/>
          <a:extLst>
            <a:ext uri="{909E8E84-426E-40DD-AFC4-6F175D3DCCD1}">
              <a14:hiddenFill xmlns:a14="http://schemas.microsoft.com/office/drawing/2010/main">
                <a:solidFill>
                  <a:srgbClr val="FFFFFF"/>
                </a:solidFill>
              </a14:hiddenFill>
            </a:ext>
          </a:extLst>
        </p:spPr>
      </p:pic>
      <p:grpSp>
        <p:nvGrpSpPr>
          <p:cNvPr id="2048" name="Group 2047"/>
          <p:cNvGrpSpPr/>
          <p:nvPr/>
        </p:nvGrpSpPr>
        <p:grpSpPr>
          <a:xfrm>
            <a:off x="467544" y="123478"/>
            <a:ext cx="936104" cy="936104"/>
            <a:chOff x="467544" y="123478"/>
            <a:chExt cx="936104" cy="936104"/>
          </a:xfrm>
        </p:grpSpPr>
        <p:sp>
          <p:nvSpPr>
            <p:cNvPr id="4" name="Oval 3"/>
            <p:cNvSpPr>
              <a:spLocks noChangeAspect="1"/>
            </p:cNvSpPr>
            <p:nvPr/>
          </p:nvSpPr>
          <p:spPr>
            <a:xfrm>
              <a:off x="467544" y="123478"/>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hlinkClick r:id="rId3" action="ppaction://hlinksldjump"/>
            </p:cNvPr>
            <p:cNvSpPr txBox="1">
              <a:spLocks noChangeAspect="1"/>
            </p:cNvSpPr>
            <p:nvPr/>
          </p:nvSpPr>
          <p:spPr>
            <a:xfrm>
              <a:off x="683568" y="267493"/>
              <a:ext cx="504056" cy="646331"/>
            </a:xfrm>
            <a:prstGeom prst="rect">
              <a:avLst/>
            </a:prstGeom>
            <a:noFill/>
          </p:spPr>
          <p:txBody>
            <a:bodyPr wrap="square" rtlCol="0">
              <a:spAutoFit/>
            </a:bodyPr>
            <a:lstStyle/>
            <a:p>
              <a:pPr algn="ctr"/>
              <a:r>
                <a:rPr lang="en-GB" sz="3600" dirty="0" smtClean="0">
                  <a:latin typeface="+mj-lt"/>
                  <a:hlinkClick r:id="rId3" action="ppaction://hlinksldjump"/>
                </a:rPr>
                <a:t>1</a:t>
              </a:r>
              <a:endParaRPr lang="en-GB" sz="3600" dirty="0">
                <a:latin typeface="+mj-lt"/>
              </a:endParaRPr>
            </a:p>
          </p:txBody>
        </p:sp>
      </p:grpSp>
      <p:grpSp>
        <p:nvGrpSpPr>
          <p:cNvPr id="2049" name="Group 2048"/>
          <p:cNvGrpSpPr/>
          <p:nvPr/>
        </p:nvGrpSpPr>
        <p:grpSpPr>
          <a:xfrm>
            <a:off x="2051720" y="123478"/>
            <a:ext cx="936104" cy="936104"/>
            <a:chOff x="2051720" y="123478"/>
            <a:chExt cx="936104" cy="936104"/>
          </a:xfrm>
        </p:grpSpPr>
        <p:sp>
          <p:nvSpPr>
            <p:cNvPr id="6" name="Oval 5">
              <a:hlinkClick r:id="rId4" action="ppaction://hlinksldjump"/>
            </p:cNvPr>
            <p:cNvSpPr>
              <a:spLocks noChangeAspect="1"/>
            </p:cNvSpPr>
            <p:nvPr/>
          </p:nvSpPr>
          <p:spPr>
            <a:xfrm>
              <a:off x="2051720" y="123478"/>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a:spLocks noChangeAspect="1"/>
            </p:cNvSpPr>
            <p:nvPr/>
          </p:nvSpPr>
          <p:spPr>
            <a:xfrm>
              <a:off x="2267744" y="268364"/>
              <a:ext cx="504056" cy="646331"/>
            </a:xfrm>
            <a:prstGeom prst="rect">
              <a:avLst/>
            </a:prstGeom>
            <a:noFill/>
          </p:spPr>
          <p:txBody>
            <a:bodyPr wrap="square" rtlCol="0">
              <a:spAutoFit/>
            </a:bodyPr>
            <a:lstStyle/>
            <a:p>
              <a:pPr algn="ctr"/>
              <a:r>
                <a:rPr lang="en-GB" sz="3600" dirty="0">
                  <a:latin typeface="+mj-lt"/>
                  <a:hlinkClick r:id="rId4" action="ppaction://hlinksldjump"/>
                </a:rPr>
                <a:t>2</a:t>
              </a:r>
              <a:endParaRPr lang="en-GB" sz="3600" dirty="0">
                <a:latin typeface="+mj-lt"/>
              </a:endParaRPr>
            </a:p>
          </p:txBody>
        </p:sp>
      </p:grpSp>
      <p:grpSp>
        <p:nvGrpSpPr>
          <p:cNvPr id="2051" name="Group 2050"/>
          <p:cNvGrpSpPr/>
          <p:nvPr/>
        </p:nvGrpSpPr>
        <p:grpSpPr>
          <a:xfrm>
            <a:off x="3707904" y="123478"/>
            <a:ext cx="936104" cy="936104"/>
            <a:chOff x="3707904" y="123478"/>
            <a:chExt cx="936104" cy="936104"/>
          </a:xfrm>
        </p:grpSpPr>
        <p:sp>
          <p:nvSpPr>
            <p:cNvPr id="7" name="Oval 6">
              <a:hlinkClick r:id="rId5" action="ppaction://hlinksldjump"/>
            </p:cNvPr>
            <p:cNvSpPr>
              <a:spLocks noChangeAspect="1"/>
            </p:cNvSpPr>
            <p:nvPr/>
          </p:nvSpPr>
          <p:spPr>
            <a:xfrm>
              <a:off x="3707904" y="123478"/>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a:spLocks noChangeAspect="1"/>
            </p:cNvSpPr>
            <p:nvPr/>
          </p:nvSpPr>
          <p:spPr>
            <a:xfrm>
              <a:off x="3923928" y="267492"/>
              <a:ext cx="504056" cy="646331"/>
            </a:xfrm>
            <a:prstGeom prst="rect">
              <a:avLst/>
            </a:prstGeom>
            <a:noFill/>
          </p:spPr>
          <p:txBody>
            <a:bodyPr wrap="square" rtlCol="0">
              <a:spAutoFit/>
            </a:bodyPr>
            <a:lstStyle/>
            <a:p>
              <a:pPr algn="ctr"/>
              <a:r>
                <a:rPr lang="en-GB" sz="3600" dirty="0" smtClean="0">
                  <a:latin typeface="+mj-lt"/>
                  <a:hlinkClick r:id="rId5" action="ppaction://hlinksldjump"/>
                </a:rPr>
                <a:t>3</a:t>
              </a:r>
              <a:endParaRPr lang="en-GB" sz="3600" dirty="0">
                <a:latin typeface="+mj-lt"/>
              </a:endParaRPr>
            </a:p>
          </p:txBody>
        </p:sp>
      </p:grpSp>
      <p:grpSp>
        <p:nvGrpSpPr>
          <p:cNvPr id="2052" name="Group 2051"/>
          <p:cNvGrpSpPr/>
          <p:nvPr/>
        </p:nvGrpSpPr>
        <p:grpSpPr>
          <a:xfrm>
            <a:off x="5652120" y="123478"/>
            <a:ext cx="936104" cy="936104"/>
            <a:chOff x="5652120" y="123478"/>
            <a:chExt cx="936104" cy="936104"/>
          </a:xfrm>
        </p:grpSpPr>
        <p:sp>
          <p:nvSpPr>
            <p:cNvPr id="9" name="Oval 8">
              <a:hlinkClick r:id="rId6" action="ppaction://hlinksldjump"/>
            </p:cNvPr>
            <p:cNvSpPr>
              <a:spLocks noChangeAspect="1"/>
            </p:cNvSpPr>
            <p:nvPr/>
          </p:nvSpPr>
          <p:spPr>
            <a:xfrm>
              <a:off x="5652120" y="123478"/>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a:spLocks noChangeAspect="1"/>
            </p:cNvSpPr>
            <p:nvPr/>
          </p:nvSpPr>
          <p:spPr>
            <a:xfrm>
              <a:off x="5868144" y="267492"/>
              <a:ext cx="504056" cy="646331"/>
            </a:xfrm>
            <a:prstGeom prst="rect">
              <a:avLst/>
            </a:prstGeom>
            <a:noFill/>
          </p:spPr>
          <p:txBody>
            <a:bodyPr wrap="square" rtlCol="0">
              <a:spAutoFit/>
            </a:bodyPr>
            <a:lstStyle/>
            <a:p>
              <a:pPr algn="ctr"/>
              <a:r>
                <a:rPr lang="en-GB" sz="3600" dirty="0">
                  <a:latin typeface="+mj-lt"/>
                  <a:hlinkClick r:id="rId6" action="ppaction://hlinksldjump"/>
                </a:rPr>
                <a:t>4</a:t>
              </a:r>
              <a:endParaRPr lang="en-GB" sz="3600" dirty="0">
                <a:latin typeface="+mj-lt"/>
              </a:endParaRPr>
            </a:p>
          </p:txBody>
        </p:sp>
      </p:grpSp>
      <p:grpSp>
        <p:nvGrpSpPr>
          <p:cNvPr id="2053" name="Group 2052"/>
          <p:cNvGrpSpPr/>
          <p:nvPr/>
        </p:nvGrpSpPr>
        <p:grpSpPr>
          <a:xfrm>
            <a:off x="7524328" y="123478"/>
            <a:ext cx="936104" cy="936104"/>
            <a:chOff x="7524328" y="123478"/>
            <a:chExt cx="936104" cy="936104"/>
          </a:xfrm>
        </p:grpSpPr>
        <p:sp>
          <p:nvSpPr>
            <p:cNvPr id="8" name="Oval 7">
              <a:hlinkClick r:id="rId7" action="ppaction://hlinksldjump"/>
            </p:cNvPr>
            <p:cNvSpPr>
              <a:spLocks noChangeAspect="1"/>
            </p:cNvSpPr>
            <p:nvPr/>
          </p:nvSpPr>
          <p:spPr>
            <a:xfrm>
              <a:off x="7524328" y="123478"/>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a:spLocks noChangeAspect="1"/>
            </p:cNvSpPr>
            <p:nvPr/>
          </p:nvSpPr>
          <p:spPr>
            <a:xfrm>
              <a:off x="7749295" y="267491"/>
              <a:ext cx="504056" cy="646331"/>
            </a:xfrm>
            <a:prstGeom prst="rect">
              <a:avLst/>
            </a:prstGeom>
            <a:noFill/>
          </p:spPr>
          <p:txBody>
            <a:bodyPr wrap="square" rtlCol="0">
              <a:spAutoFit/>
            </a:bodyPr>
            <a:lstStyle/>
            <a:p>
              <a:pPr algn="ctr"/>
              <a:r>
                <a:rPr lang="en-GB" sz="3600" dirty="0" smtClean="0">
                  <a:latin typeface="+mj-lt"/>
                  <a:hlinkClick r:id="rId7" action="ppaction://hlinksldjump"/>
                </a:rPr>
                <a:t>5</a:t>
              </a:r>
              <a:endParaRPr lang="en-GB" sz="3600" dirty="0">
                <a:latin typeface="+mj-lt"/>
              </a:endParaRPr>
            </a:p>
          </p:txBody>
        </p:sp>
      </p:grpSp>
      <p:grpSp>
        <p:nvGrpSpPr>
          <p:cNvPr id="2054" name="Group 2053"/>
          <p:cNvGrpSpPr/>
          <p:nvPr/>
        </p:nvGrpSpPr>
        <p:grpSpPr>
          <a:xfrm>
            <a:off x="467544" y="1131590"/>
            <a:ext cx="936104" cy="936104"/>
            <a:chOff x="467544" y="1131590"/>
            <a:chExt cx="936104" cy="936104"/>
          </a:xfrm>
        </p:grpSpPr>
        <p:sp>
          <p:nvSpPr>
            <p:cNvPr id="10" name="Oval 9">
              <a:hlinkClick r:id="rId8" action="ppaction://hlinksldjump"/>
            </p:cNvPr>
            <p:cNvSpPr>
              <a:spLocks noChangeAspect="1"/>
            </p:cNvSpPr>
            <p:nvPr/>
          </p:nvSpPr>
          <p:spPr>
            <a:xfrm>
              <a:off x="467544" y="1131590"/>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p:cNvSpPr txBox="1">
              <a:spLocks noChangeAspect="1"/>
            </p:cNvSpPr>
            <p:nvPr/>
          </p:nvSpPr>
          <p:spPr>
            <a:xfrm>
              <a:off x="683567" y="1276476"/>
              <a:ext cx="504056" cy="646331"/>
            </a:xfrm>
            <a:prstGeom prst="rect">
              <a:avLst/>
            </a:prstGeom>
            <a:noFill/>
          </p:spPr>
          <p:txBody>
            <a:bodyPr wrap="square" rtlCol="0">
              <a:spAutoFit/>
            </a:bodyPr>
            <a:lstStyle/>
            <a:p>
              <a:pPr algn="ctr"/>
              <a:r>
                <a:rPr lang="en-GB" sz="3600" dirty="0">
                  <a:latin typeface="+mj-lt"/>
                  <a:hlinkClick r:id="rId8" action="ppaction://hlinksldjump"/>
                </a:rPr>
                <a:t>6</a:t>
              </a:r>
              <a:endParaRPr lang="en-GB" sz="3600" dirty="0">
                <a:latin typeface="+mj-lt"/>
              </a:endParaRPr>
            </a:p>
          </p:txBody>
        </p:sp>
      </p:grpSp>
      <p:grpSp>
        <p:nvGrpSpPr>
          <p:cNvPr id="2056" name="Group 2055"/>
          <p:cNvGrpSpPr/>
          <p:nvPr/>
        </p:nvGrpSpPr>
        <p:grpSpPr>
          <a:xfrm>
            <a:off x="3707904" y="1131590"/>
            <a:ext cx="936104" cy="936104"/>
            <a:chOff x="3707904" y="1131590"/>
            <a:chExt cx="936104" cy="936104"/>
          </a:xfrm>
        </p:grpSpPr>
        <p:sp>
          <p:nvSpPr>
            <p:cNvPr id="12" name="Oval 11">
              <a:hlinkClick r:id="rId9" action="ppaction://hlinksldjump"/>
            </p:cNvPr>
            <p:cNvSpPr>
              <a:spLocks noChangeAspect="1"/>
            </p:cNvSpPr>
            <p:nvPr/>
          </p:nvSpPr>
          <p:spPr>
            <a:xfrm>
              <a:off x="3707904" y="1131590"/>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p:cNvSpPr txBox="1">
              <a:spLocks noChangeAspect="1"/>
            </p:cNvSpPr>
            <p:nvPr/>
          </p:nvSpPr>
          <p:spPr>
            <a:xfrm>
              <a:off x="3932871" y="1276474"/>
              <a:ext cx="504056" cy="646331"/>
            </a:xfrm>
            <a:prstGeom prst="rect">
              <a:avLst/>
            </a:prstGeom>
            <a:noFill/>
          </p:spPr>
          <p:txBody>
            <a:bodyPr wrap="square" rtlCol="0">
              <a:spAutoFit/>
            </a:bodyPr>
            <a:lstStyle/>
            <a:p>
              <a:pPr algn="ctr"/>
              <a:r>
                <a:rPr lang="en-GB" sz="3600" dirty="0">
                  <a:latin typeface="+mj-lt"/>
                  <a:hlinkClick r:id="rId9" action="ppaction://hlinksldjump"/>
                </a:rPr>
                <a:t>8</a:t>
              </a:r>
              <a:endParaRPr lang="en-GB" sz="3600" dirty="0">
                <a:latin typeface="+mj-lt"/>
              </a:endParaRPr>
            </a:p>
          </p:txBody>
        </p:sp>
      </p:grpSp>
      <p:grpSp>
        <p:nvGrpSpPr>
          <p:cNvPr id="2055" name="Group 2054"/>
          <p:cNvGrpSpPr/>
          <p:nvPr/>
        </p:nvGrpSpPr>
        <p:grpSpPr>
          <a:xfrm>
            <a:off x="2051720" y="1131590"/>
            <a:ext cx="936104" cy="936104"/>
            <a:chOff x="2051720" y="1131590"/>
            <a:chExt cx="936104" cy="936104"/>
          </a:xfrm>
        </p:grpSpPr>
        <p:sp>
          <p:nvSpPr>
            <p:cNvPr id="11" name="Oval 10">
              <a:hlinkClick r:id="rId10" action="ppaction://hlinksldjump"/>
            </p:cNvPr>
            <p:cNvSpPr>
              <a:spLocks noChangeAspect="1"/>
            </p:cNvSpPr>
            <p:nvPr/>
          </p:nvSpPr>
          <p:spPr>
            <a:xfrm>
              <a:off x="2051720" y="1131590"/>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p:cNvSpPr txBox="1">
              <a:spLocks noChangeAspect="1"/>
            </p:cNvSpPr>
            <p:nvPr/>
          </p:nvSpPr>
          <p:spPr>
            <a:xfrm>
              <a:off x="2276687" y="1276475"/>
              <a:ext cx="504056" cy="646331"/>
            </a:xfrm>
            <a:prstGeom prst="rect">
              <a:avLst/>
            </a:prstGeom>
            <a:noFill/>
          </p:spPr>
          <p:txBody>
            <a:bodyPr wrap="square" rtlCol="0">
              <a:spAutoFit/>
            </a:bodyPr>
            <a:lstStyle/>
            <a:p>
              <a:pPr algn="ctr"/>
              <a:r>
                <a:rPr lang="en-GB" sz="3600" dirty="0" smtClean="0">
                  <a:latin typeface="+mj-lt"/>
                  <a:hlinkClick r:id="rId10" action="ppaction://hlinksldjump"/>
                </a:rPr>
                <a:t>7</a:t>
              </a:r>
              <a:endParaRPr lang="en-GB" sz="3600" dirty="0">
                <a:latin typeface="+mj-lt"/>
              </a:endParaRPr>
            </a:p>
          </p:txBody>
        </p:sp>
      </p:grpSp>
      <p:grpSp>
        <p:nvGrpSpPr>
          <p:cNvPr id="2057" name="Group 2056"/>
          <p:cNvGrpSpPr/>
          <p:nvPr/>
        </p:nvGrpSpPr>
        <p:grpSpPr>
          <a:xfrm>
            <a:off x="5652120" y="1131590"/>
            <a:ext cx="936104" cy="936104"/>
            <a:chOff x="5652120" y="1131590"/>
            <a:chExt cx="936104" cy="936104"/>
          </a:xfrm>
        </p:grpSpPr>
        <p:sp>
          <p:nvSpPr>
            <p:cNvPr id="14" name="Oval 13">
              <a:hlinkClick r:id="rId11" action="ppaction://hlinksldjump"/>
            </p:cNvPr>
            <p:cNvSpPr>
              <a:spLocks noChangeAspect="1"/>
            </p:cNvSpPr>
            <p:nvPr/>
          </p:nvSpPr>
          <p:spPr>
            <a:xfrm>
              <a:off x="5652120" y="1131590"/>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p:cNvSpPr txBox="1">
              <a:spLocks noChangeAspect="1"/>
            </p:cNvSpPr>
            <p:nvPr/>
          </p:nvSpPr>
          <p:spPr>
            <a:xfrm>
              <a:off x="5877087" y="1276473"/>
              <a:ext cx="504056" cy="646331"/>
            </a:xfrm>
            <a:prstGeom prst="rect">
              <a:avLst/>
            </a:prstGeom>
            <a:noFill/>
          </p:spPr>
          <p:txBody>
            <a:bodyPr wrap="square" rtlCol="0">
              <a:spAutoFit/>
            </a:bodyPr>
            <a:lstStyle/>
            <a:p>
              <a:pPr algn="ctr"/>
              <a:r>
                <a:rPr lang="en-GB" sz="3600" dirty="0" smtClean="0">
                  <a:latin typeface="+mj-lt"/>
                  <a:hlinkClick r:id="rId11" action="ppaction://hlinksldjump"/>
                </a:rPr>
                <a:t>9</a:t>
              </a:r>
              <a:endParaRPr lang="en-GB" sz="3600" dirty="0">
                <a:latin typeface="+mj-lt"/>
              </a:endParaRPr>
            </a:p>
          </p:txBody>
        </p:sp>
      </p:grpSp>
      <p:grpSp>
        <p:nvGrpSpPr>
          <p:cNvPr id="2058" name="Group 2057"/>
          <p:cNvGrpSpPr/>
          <p:nvPr/>
        </p:nvGrpSpPr>
        <p:grpSpPr>
          <a:xfrm>
            <a:off x="7524328" y="1131590"/>
            <a:ext cx="936104" cy="936104"/>
            <a:chOff x="7524328" y="1131590"/>
            <a:chExt cx="936104" cy="936104"/>
          </a:xfrm>
        </p:grpSpPr>
        <p:sp>
          <p:nvSpPr>
            <p:cNvPr id="13" name="Oval 12">
              <a:hlinkClick r:id="rId12" action="ppaction://hlinksldjump"/>
            </p:cNvPr>
            <p:cNvSpPr>
              <a:spLocks noChangeAspect="1"/>
            </p:cNvSpPr>
            <p:nvPr/>
          </p:nvSpPr>
          <p:spPr>
            <a:xfrm>
              <a:off x="7524328" y="1131590"/>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p:cNvSpPr txBox="1">
              <a:spLocks noChangeAspect="1"/>
            </p:cNvSpPr>
            <p:nvPr/>
          </p:nvSpPr>
          <p:spPr>
            <a:xfrm>
              <a:off x="7663872" y="1276476"/>
              <a:ext cx="657015" cy="646331"/>
            </a:xfrm>
            <a:prstGeom prst="rect">
              <a:avLst/>
            </a:prstGeom>
            <a:noFill/>
          </p:spPr>
          <p:txBody>
            <a:bodyPr wrap="square" rtlCol="0">
              <a:spAutoFit/>
            </a:bodyPr>
            <a:lstStyle/>
            <a:p>
              <a:pPr algn="ctr"/>
              <a:r>
                <a:rPr lang="en-GB" sz="3600" dirty="0" smtClean="0">
                  <a:latin typeface="+mj-lt"/>
                  <a:hlinkClick r:id="rId12" action="ppaction://hlinksldjump"/>
                </a:rPr>
                <a:t>10</a:t>
              </a:r>
              <a:endParaRPr lang="en-GB" sz="3600" dirty="0">
                <a:latin typeface="+mj-lt"/>
              </a:endParaRPr>
            </a:p>
          </p:txBody>
        </p:sp>
      </p:grpSp>
      <p:grpSp>
        <p:nvGrpSpPr>
          <p:cNvPr id="2060" name="Group 2059"/>
          <p:cNvGrpSpPr/>
          <p:nvPr/>
        </p:nvGrpSpPr>
        <p:grpSpPr>
          <a:xfrm>
            <a:off x="2051720" y="2139702"/>
            <a:ext cx="936104" cy="936104"/>
            <a:chOff x="2051720" y="2139702"/>
            <a:chExt cx="936104" cy="936104"/>
          </a:xfrm>
        </p:grpSpPr>
        <p:sp>
          <p:nvSpPr>
            <p:cNvPr id="22" name="Oval 21">
              <a:hlinkClick r:id="rId13" action="ppaction://hlinksldjump"/>
            </p:cNvPr>
            <p:cNvSpPr>
              <a:spLocks noChangeAspect="1"/>
            </p:cNvSpPr>
            <p:nvPr/>
          </p:nvSpPr>
          <p:spPr>
            <a:xfrm>
              <a:off x="2051720" y="2139702"/>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p:cNvSpPr txBox="1">
              <a:spLocks noChangeAspect="1"/>
            </p:cNvSpPr>
            <p:nvPr/>
          </p:nvSpPr>
          <p:spPr>
            <a:xfrm>
              <a:off x="2200207" y="2284588"/>
              <a:ext cx="657015" cy="646331"/>
            </a:xfrm>
            <a:prstGeom prst="rect">
              <a:avLst/>
            </a:prstGeom>
            <a:noFill/>
          </p:spPr>
          <p:txBody>
            <a:bodyPr wrap="square" rtlCol="0">
              <a:spAutoFit/>
            </a:bodyPr>
            <a:lstStyle/>
            <a:p>
              <a:pPr algn="ctr"/>
              <a:r>
                <a:rPr lang="en-GB" sz="3600" dirty="0" smtClean="0">
                  <a:latin typeface="+mj-lt"/>
                  <a:hlinkClick r:id="rId13" action="ppaction://hlinksldjump"/>
                </a:rPr>
                <a:t>12</a:t>
              </a:r>
              <a:endParaRPr lang="en-GB" sz="3600" dirty="0">
                <a:latin typeface="+mj-lt"/>
              </a:endParaRPr>
            </a:p>
          </p:txBody>
        </p:sp>
      </p:grpSp>
      <p:grpSp>
        <p:nvGrpSpPr>
          <p:cNvPr id="2059" name="Group 2058"/>
          <p:cNvGrpSpPr/>
          <p:nvPr/>
        </p:nvGrpSpPr>
        <p:grpSpPr>
          <a:xfrm>
            <a:off x="467544" y="2136019"/>
            <a:ext cx="936104" cy="936104"/>
            <a:chOff x="467544" y="2136019"/>
            <a:chExt cx="936104" cy="936104"/>
          </a:xfrm>
        </p:grpSpPr>
        <p:sp>
          <p:nvSpPr>
            <p:cNvPr id="21" name="Oval 20">
              <a:hlinkClick r:id="rId14" action="ppaction://hlinksldjump"/>
            </p:cNvPr>
            <p:cNvSpPr>
              <a:spLocks noChangeAspect="1"/>
            </p:cNvSpPr>
            <p:nvPr/>
          </p:nvSpPr>
          <p:spPr>
            <a:xfrm>
              <a:off x="467544" y="2136019"/>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p:cNvSpPr txBox="1">
              <a:spLocks noChangeAspect="1"/>
            </p:cNvSpPr>
            <p:nvPr/>
          </p:nvSpPr>
          <p:spPr>
            <a:xfrm>
              <a:off x="607088" y="2280905"/>
              <a:ext cx="657015" cy="646331"/>
            </a:xfrm>
            <a:prstGeom prst="rect">
              <a:avLst/>
            </a:prstGeom>
            <a:noFill/>
          </p:spPr>
          <p:txBody>
            <a:bodyPr wrap="square" rtlCol="0">
              <a:spAutoFit/>
            </a:bodyPr>
            <a:lstStyle/>
            <a:p>
              <a:pPr algn="ctr"/>
              <a:r>
                <a:rPr lang="en-GB" sz="3600" dirty="0" smtClean="0">
                  <a:latin typeface="+mj-lt"/>
                  <a:hlinkClick r:id="rId14" action="ppaction://hlinksldjump"/>
                </a:rPr>
                <a:t>11</a:t>
              </a:r>
              <a:endParaRPr lang="en-GB" sz="3600" dirty="0">
                <a:latin typeface="+mj-lt"/>
              </a:endParaRPr>
            </a:p>
          </p:txBody>
        </p:sp>
      </p:grpSp>
      <p:grpSp>
        <p:nvGrpSpPr>
          <p:cNvPr id="2061" name="Group 2060"/>
          <p:cNvGrpSpPr/>
          <p:nvPr/>
        </p:nvGrpSpPr>
        <p:grpSpPr>
          <a:xfrm>
            <a:off x="3707904" y="2139702"/>
            <a:ext cx="936104" cy="936104"/>
            <a:chOff x="3707904" y="2139702"/>
            <a:chExt cx="936104" cy="936104"/>
          </a:xfrm>
        </p:grpSpPr>
        <p:sp>
          <p:nvSpPr>
            <p:cNvPr id="23" name="Oval 22">
              <a:hlinkClick r:id="rId15" action="ppaction://hlinksldjump"/>
            </p:cNvPr>
            <p:cNvSpPr>
              <a:spLocks noChangeAspect="1"/>
            </p:cNvSpPr>
            <p:nvPr/>
          </p:nvSpPr>
          <p:spPr>
            <a:xfrm>
              <a:off x="3707904" y="2139702"/>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p:cNvSpPr txBox="1">
              <a:spLocks noChangeAspect="1"/>
            </p:cNvSpPr>
            <p:nvPr/>
          </p:nvSpPr>
          <p:spPr>
            <a:xfrm>
              <a:off x="3856391" y="2284588"/>
              <a:ext cx="657015" cy="646331"/>
            </a:xfrm>
            <a:prstGeom prst="rect">
              <a:avLst/>
            </a:prstGeom>
            <a:noFill/>
          </p:spPr>
          <p:txBody>
            <a:bodyPr wrap="square" rtlCol="0">
              <a:spAutoFit/>
            </a:bodyPr>
            <a:lstStyle/>
            <a:p>
              <a:pPr algn="ctr"/>
              <a:r>
                <a:rPr lang="en-GB" sz="3600" dirty="0" smtClean="0">
                  <a:latin typeface="+mj-lt"/>
                  <a:hlinkClick r:id="rId15" action="ppaction://hlinksldjump"/>
                </a:rPr>
                <a:t>13</a:t>
              </a:r>
              <a:endParaRPr lang="en-GB" sz="3600" dirty="0">
                <a:latin typeface="+mj-lt"/>
              </a:endParaRPr>
            </a:p>
          </p:txBody>
        </p:sp>
      </p:grpSp>
      <p:grpSp>
        <p:nvGrpSpPr>
          <p:cNvPr id="2062" name="Group 2061"/>
          <p:cNvGrpSpPr/>
          <p:nvPr/>
        </p:nvGrpSpPr>
        <p:grpSpPr>
          <a:xfrm>
            <a:off x="5652120" y="2139702"/>
            <a:ext cx="936104" cy="936104"/>
            <a:chOff x="5652120" y="2139702"/>
            <a:chExt cx="936104" cy="936104"/>
          </a:xfrm>
        </p:grpSpPr>
        <p:sp>
          <p:nvSpPr>
            <p:cNvPr id="25" name="Oval 24">
              <a:hlinkClick r:id="rId16" action="ppaction://hlinksldjump"/>
            </p:cNvPr>
            <p:cNvSpPr>
              <a:spLocks noChangeAspect="1"/>
            </p:cNvSpPr>
            <p:nvPr/>
          </p:nvSpPr>
          <p:spPr>
            <a:xfrm>
              <a:off x="5652120" y="2139702"/>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a:spLocks noChangeAspect="1"/>
            </p:cNvSpPr>
            <p:nvPr/>
          </p:nvSpPr>
          <p:spPr>
            <a:xfrm>
              <a:off x="5791664" y="2280904"/>
              <a:ext cx="657015" cy="646331"/>
            </a:xfrm>
            <a:prstGeom prst="rect">
              <a:avLst/>
            </a:prstGeom>
            <a:noFill/>
          </p:spPr>
          <p:txBody>
            <a:bodyPr wrap="square" rtlCol="0">
              <a:spAutoFit/>
            </a:bodyPr>
            <a:lstStyle/>
            <a:p>
              <a:pPr algn="ctr"/>
              <a:r>
                <a:rPr lang="en-GB" sz="3600" dirty="0" smtClean="0">
                  <a:latin typeface="+mj-lt"/>
                  <a:hlinkClick r:id="rId16" action="ppaction://hlinksldjump"/>
                </a:rPr>
                <a:t>14</a:t>
              </a:r>
              <a:endParaRPr lang="en-GB" sz="3600" dirty="0">
                <a:latin typeface="+mj-lt"/>
              </a:endParaRPr>
            </a:p>
          </p:txBody>
        </p:sp>
      </p:grpSp>
      <p:grpSp>
        <p:nvGrpSpPr>
          <p:cNvPr id="2063" name="Group 2062"/>
          <p:cNvGrpSpPr/>
          <p:nvPr/>
        </p:nvGrpSpPr>
        <p:grpSpPr>
          <a:xfrm>
            <a:off x="7524328" y="2139702"/>
            <a:ext cx="936104" cy="936104"/>
            <a:chOff x="7524328" y="2139702"/>
            <a:chExt cx="936104" cy="936104"/>
          </a:xfrm>
        </p:grpSpPr>
        <p:sp>
          <p:nvSpPr>
            <p:cNvPr id="24" name="Oval 23">
              <a:hlinkClick r:id="rId17" action="ppaction://hlinksldjump"/>
            </p:cNvPr>
            <p:cNvSpPr>
              <a:spLocks noChangeAspect="1"/>
            </p:cNvSpPr>
            <p:nvPr/>
          </p:nvSpPr>
          <p:spPr>
            <a:xfrm>
              <a:off x="7524328" y="2139702"/>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p:cNvSpPr txBox="1">
              <a:spLocks noChangeAspect="1"/>
            </p:cNvSpPr>
            <p:nvPr/>
          </p:nvSpPr>
          <p:spPr>
            <a:xfrm>
              <a:off x="7663871" y="2291202"/>
              <a:ext cx="657015" cy="646331"/>
            </a:xfrm>
            <a:prstGeom prst="rect">
              <a:avLst/>
            </a:prstGeom>
            <a:noFill/>
          </p:spPr>
          <p:txBody>
            <a:bodyPr wrap="square" rtlCol="0">
              <a:spAutoFit/>
            </a:bodyPr>
            <a:lstStyle/>
            <a:p>
              <a:pPr algn="ctr"/>
              <a:r>
                <a:rPr lang="en-GB" sz="3600" dirty="0" smtClean="0">
                  <a:latin typeface="+mj-lt"/>
                  <a:hlinkClick r:id="rId17" action="ppaction://hlinksldjump"/>
                </a:rPr>
                <a:t>15</a:t>
              </a:r>
              <a:endParaRPr lang="en-GB" sz="3600" dirty="0">
                <a:latin typeface="+mj-lt"/>
              </a:endParaRPr>
            </a:p>
          </p:txBody>
        </p:sp>
      </p:grpSp>
      <p:grpSp>
        <p:nvGrpSpPr>
          <p:cNvPr id="2064" name="Group 2063"/>
          <p:cNvGrpSpPr/>
          <p:nvPr/>
        </p:nvGrpSpPr>
        <p:grpSpPr>
          <a:xfrm>
            <a:off x="467544" y="3147814"/>
            <a:ext cx="936104" cy="936104"/>
            <a:chOff x="467544" y="3147814"/>
            <a:chExt cx="936104" cy="936104"/>
          </a:xfrm>
        </p:grpSpPr>
        <p:sp>
          <p:nvSpPr>
            <p:cNvPr id="26" name="Oval 25">
              <a:hlinkClick r:id="rId18" action="ppaction://hlinksldjump"/>
            </p:cNvPr>
            <p:cNvSpPr>
              <a:spLocks noChangeAspect="1"/>
            </p:cNvSpPr>
            <p:nvPr/>
          </p:nvSpPr>
          <p:spPr>
            <a:xfrm>
              <a:off x="467544" y="314781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p:cNvSpPr txBox="1">
              <a:spLocks noChangeAspect="1"/>
            </p:cNvSpPr>
            <p:nvPr/>
          </p:nvSpPr>
          <p:spPr>
            <a:xfrm>
              <a:off x="607088" y="3292700"/>
              <a:ext cx="657015" cy="646331"/>
            </a:xfrm>
            <a:prstGeom prst="rect">
              <a:avLst/>
            </a:prstGeom>
            <a:noFill/>
          </p:spPr>
          <p:txBody>
            <a:bodyPr wrap="square" rtlCol="0">
              <a:spAutoFit/>
            </a:bodyPr>
            <a:lstStyle/>
            <a:p>
              <a:pPr algn="ctr"/>
              <a:r>
                <a:rPr lang="en-GB" sz="3600" dirty="0" smtClean="0">
                  <a:latin typeface="+mj-lt"/>
                  <a:hlinkClick r:id="rId19" action="ppaction://hlinksldjump"/>
                </a:rPr>
                <a:t>16</a:t>
              </a:r>
              <a:endParaRPr lang="en-GB" sz="3600" dirty="0">
                <a:latin typeface="+mj-lt"/>
              </a:endParaRPr>
            </a:p>
          </p:txBody>
        </p:sp>
      </p:grpSp>
      <p:grpSp>
        <p:nvGrpSpPr>
          <p:cNvPr id="2065" name="Group 2064"/>
          <p:cNvGrpSpPr/>
          <p:nvPr/>
        </p:nvGrpSpPr>
        <p:grpSpPr>
          <a:xfrm>
            <a:off x="2060663" y="3147814"/>
            <a:ext cx="936104" cy="936104"/>
            <a:chOff x="2060663" y="3147814"/>
            <a:chExt cx="936104" cy="936104"/>
          </a:xfrm>
        </p:grpSpPr>
        <p:sp>
          <p:nvSpPr>
            <p:cNvPr id="27" name="Oval 26">
              <a:hlinkClick r:id="rId20" action="ppaction://hlinksldjump"/>
            </p:cNvPr>
            <p:cNvSpPr>
              <a:spLocks noChangeAspect="1"/>
            </p:cNvSpPr>
            <p:nvPr/>
          </p:nvSpPr>
          <p:spPr>
            <a:xfrm>
              <a:off x="2060663" y="314781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p:cNvSpPr txBox="1">
              <a:spLocks noChangeAspect="1"/>
            </p:cNvSpPr>
            <p:nvPr/>
          </p:nvSpPr>
          <p:spPr>
            <a:xfrm>
              <a:off x="2200207" y="3292700"/>
              <a:ext cx="657015" cy="646331"/>
            </a:xfrm>
            <a:prstGeom prst="rect">
              <a:avLst/>
            </a:prstGeom>
            <a:noFill/>
          </p:spPr>
          <p:txBody>
            <a:bodyPr wrap="square" rtlCol="0">
              <a:spAutoFit/>
            </a:bodyPr>
            <a:lstStyle/>
            <a:p>
              <a:pPr algn="ctr"/>
              <a:r>
                <a:rPr lang="en-GB" sz="3600" dirty="0" smtClean="0">
                  <a:latin typeface="+mj-lt"/>
                  <a:hlinkClick r:id="rId20" action="ppaction://hlinksldjump"/>
                </a:rPr>
                <a:t>17</a:t>
              </a:r>
              <a:endParaRPr lang="en-GB" sz="3600" dirty="0">
                <a:latin typeface="+mj-lt"/>
              </a:endParaRPr>
            </a:p>
          </p:txBody>
        </p:sp>
      </p:grpSp>
      <p:grpSp>
        <p:nvGrpSpPr>
          <p:cNvPr id="2066" name="Group 2065"/>
          <p:cNvGrpSpPr/>
          <p:nvPr/>
        </p:nvGrpSpPr>
        <p:grpSpPr>
          <a:xfrm>
            <a:off x="3716847" y="3147814"/>
            <a:ext cx="936104" cy="936104"/>
            <a:chOff x="3716847" y="3147814"/>
            <a:chExt cx="936104" cy="936104"/>
          </a:xfrm>
        </p:grpSpPr>
        <p:sp>
          <p:nvSpPr>
            <p:cNvPr id="28" name="Oval 27">
              <a:hlinkClick r:id="rId18" action="ppaction://hlinksldjump"/>
            </p:cNvPr>
            <p:cNvSpPr>
              <a:spLocks noChangeAspect="1"/>
            </p:cNvSpPr>
            <p:nvPr/>
          </p:nvSpPr>
          <p:spPr>
            <a:xfrm>
              <a:off x="3716847" y="314781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p:cNvSpPr txBox="1">
              <a:spLocks noChangeAspect="1"/>
            </p:cNvSpPr>
            <p:nvPr/>
          </p:nvSpPr>
          <p:spPr>
            <a:xfrm>
              <a:off x="3856391" y="3292700"/>
              <a:ext cx="657015" cy="646331"/>
            </a:xfrm>
            <a:prstGeom prst="rect">
              <a:avLst/>
            </a:prstGeom>
            <a:noFill/>
          </p:spPr>
          <p:txBody>
            <a:bodyPr wrap="square" rtlCol="0">
              <a:spAutoFit/>
            </a:bodyPr>
            <a:lstStyle/>
            <a:p>
              <a:pPr algn="ctr"/>
              <a:r>
                <a:rPr lang="en-GB" sz="3600" dirty="0" smtClean="0">
                  <a:latin typeface="+mj-lt"/>
                  <a:hlinkClick r:id="rId18" action="ppaction://hlinksldjump"/>
                </a:rPr>
                <a:t>18</a:t>
              </a:r>
              <a:endParaRPr lang="en-GB" sz="3600" dirty="0">
                <a:latin typeface="+mj-lt"/>
              </a:endParaRPr>
            </a:p>
          </p:txBody>
        </p:sp>
      </p:grpSp>
      <p:grpSp>
        <p:nvGrpSpPr>
          <p:cNvPr id="2067" name="Group 2066"/>
          <p:cNvGrpSpPr/>
          <p:nvPr/>
        </p:nvGrpSpPr>
        <p:grpSpPr>
          <a:xfrm>
            <a:off x="5661063" y="3147814"/>
            <a:ext cx="936104" cy="936104"/>
            <a:chOff x="5661063" y="3147814"/>
            <a:chExt cx="936104" cy="936104"/>
          </a:xfrm>
        </p:grpSpPr>
        <p:sp>
          <p:nvSpPr>
            <p:cNvPr id="30" name="Oval 29">
              <a:hlinkClick r:id="rId21" action="ppaction://hlinksldjump"/>
            </p:cNvPr>
            <p:cNvSpPr>
              <a:spLocks noChangeAspect="1"/>
            </p:cNvSpPr>
            <p:nvPr/>
          </p:nvSpPr>
          <p:spPr>
            <a:xfrm>
              <a:off x="5661063" y="314781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p:cNvSpPr txBox="1">
              <a:spLocks noChangeAspect="1"/>
            </p:cNvSpPr>
            <p:nvPr/>
          </p:nvSpPr>
          <p:spPr>
            <a:xfrm>
              <a:off x="5791664" y="3292700"/>
              <a:ext cx="657015" cy="646331"/>
            </a:xfrm>
            <a:prstGeom prst="rect">
              <a:avLst/>
            </a:prstGeom>
            <a:noFill/>
          </p:spPr>
          <p:txBody>
            <a:bodyPr wrap="square" rtlCol="0">
              <a:spAutoFit/>
            </a:bodyPr>
            <a:lstStyle/>
            <a:p>
              <a:pPr algn="ctr"/>
              <a:r>
                <a:rPr lang="en-GB" sz="3600" dirty="0" smtClean="0">
                  <a:latin typeface="+mj-lt"/>
                  <a:hlinkClick r:id="rId21" action="ppaction://hlinksldjump"/>
                </a:rPr>
                <a:t>19</a:t>
              </a:r>
              <a:endParaRPr lang="en-GB" sz="3600" dirty="0">
                <a:latin typeface="+mj-lt"/>
              </a:endParaRPr>
            </a:p>
          </p:txBody>
        </p:sp>
      </p:grpSp>
      <p:grpSp>
        <p:nvGrpSpPr>
          <p:cNvPr id="2068" name="Group 2067"/>
          <p:cNvGrpSpPr/>
          <p:nvPr/>
        </p:nvGrpSpPr>
        <p:grpSpPr>
          <a:xfrm>
            <a:off x="7533271" y="3147814"/>
            <a:ext cx="936104" cy="936104"/>
            <a:chOff x="7533271" y="3147814"/>
            <a:chExt cx="936104" cy="936104"/>
          </a:xfrm>
        </p:grpSpPr>
        <p:sp>
          <p:nvSpPr>
            <p:cNvPr id="29" name="Oval 28">
              <a:hlinkClick r:id="rId22" action="ppaction://hlinksldjump"/>
            </p:cNvPr>
            <p:cNvSpPr>
              <a:spLocks noChangeAspect="1"/>
            </p:cNvSpPr>
            <p:nvPr/>
          </p:nvSpPr>
          <p:spPr>
            <a:xfrm>
              <a:off x="7533271" y="314781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a:spLocks noChangeAspect="1"/>
            </p:cNvSpPr>
            <p:nvPr/>
          </p:nvSpPr>
          <p:spPr>
            <a:xfrm>
              <a:off x="7663870" y="3292700"/>
              <a:ext cx="657015" cy="646331"/>
            </a:xfrm>
            <a:prstGeom prst="rect">
              <a:avLst/>
            </a:prstGeom>
            <a:noFill/>
          </p:spPr>
          <p:txBody>
            <a:bodyPr wrap="square" rtlCol="0">
              <a:spAutoFit/>
            </a:bodyPr>
            <a:lstStyle/>
            <a:p>
              <a:pPr algn="ctr"/>
              <a:r>
                <a:rPr lang="en-GB" sz="3600" dirty="0" smtClean="0">
                  <a:latin typeface="+mj-lt"/>
                  <a:hlinkClick r:id="rId22" action="ppaction://hlinksldjump"/>
                </a:rPr>
                <a:t>20</a:t>
              </a:r>
              <a:endParaRPr lang="en-GB" sz="3600" dirty="0">
                <a:latin typeface="+mj-lt"/>
              </a:endParaRPr>
            </a:p>
          </p:txBody>
        </p:sp>
      </p:grpSp>
      <p:grpSp>
        <p:nvGrpSpPr>
          <p:cNvPr id="2069" name="Group 2068"/>
          <p:cNvGrpSpPr/>
          <p:nvPr/>
        </p:nvGrpSpPr>
        <p:grpSpPr>
          <a:xfrm>
            <a:off x="467544" y="4165074"/>
            <a:ext cx="936104" cy="936104"/>
            <a:chOff x="467544" y="4165074"/>
            <a:chExt cx="936104" cy="936104"/>
          </a:xfrm>
        </p:grpSpPr>
        <p:sp>
          <p:nvSpPr>
            <p:cNvPr id="31" name="Oval 30">
              <a:hlinkClick r:id="rId23" action="ppaction://hlinksldjump"/>
            </p:cNvPr>
            <p:cNvSpPr>
              <a:spLocks noChangeAspect="1"/>
            </p:cNvSpPr>
            <p:nvPr/>
          </p:nvSpPr>
          <p:spPr>
            <a:xfrm>
              <a:off x="467544" y="416507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p:cNvSpPr txBox="1">
              <a:spLocks noChangeAspect="1"/>
            </p:cNvSpPr>
            <p:nvPr/>
          </p:nvSpPr>
          <p:spPr>
            <a:xfrm>
              <a:off x="607088" y="4309960"/>
              <a:ext cx="657015" cy="646331"/>
            </a:xfrm>
            <a:prstGeom prst="rect">
              <a:avLst/>
            </a:prstGeom>
            <a:noFill/>
          </p:spPr>
          <p:txBody>
            <a:bodyPr wrap="square" rtlCol="0">
              <a:spAutoFit/>
            </a:bodyPr>
            <a:lstStyle/>
            <a:p>
              <a:pPr algn="ctr"/>
              <a:r>
                <a:rPr lang="en-GB" sz="3600" dirty="0" smtClean="0">
                  <a:latin typeface="+mj-lt"/>
                  <a:hlinkClick r:id="rId23" action="ppaction://hlinksldjump"/>
                </a:rPr>
                <a:t>21</a:t>
              </a:r>
              <a:endParaRPr lang="en-GB" sz="3600" dirty="0">
                <a:latin typeface="+mj-lt"/>
              </a:endParaRPr>
            </a:p>
          </p:txBody>
        </p:sp>
      </p:grpSp>
      <p:grpSp>
        <p:nvGrpSpPr>
          <p:cNvPr id="2070" name="Group 2069"/>
          <p:cNvGrpSpPr/>
          <p:nvPr/>
        </p:nvGrpSpPr>
        <p:grpSpPr>
          <a:xfrm>
            <a:off x="2051720" y="4165074"/>
            <a:ext cx="936104" cy="936104"/>
            <a:chOff x="2051720" y="4165074"/>
            <a:chExt cx="936104" cy="936104"/>
          </a:xfrm>
        </p:grpSpPr>
        <p:sp>
          <p:nvSpPr>
            <p:cNvPr id="32" name="Oval 31">
              <a:hlinkClick r:id="rId24" action="ppaction://hlinksldjump"/>
            </p:cNvPr>
            <p:cNvSpPr>
              <a:spLocks noChangeAspect="1"/>
            </p:cNvSpPr>
            <p:nvPr/>
          </p:nvSpPr>
          <p:spPr>
            <a:xfrm>
              <a:off x="2051720" y="416507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a:spLocks noChangeAspect="1"/>
            </p:cNvSpPr>
            <p:nvPr/>
          </p:nvSpPr>
          <p:spPr>
            <a:xfrm>
              <a:off x="2191264" y="4309959"/>
              <a:ext cx="657015" cy="646331"/>
            </a:xfrm>
            <a:prstGeom prst="rect">
              <a:avLst/>
            </a:prstGeom>
            <a:noFill/>
          </p:spPr>
          <p:txBody>
            <a:bodyPr wrap="square" rtlCol="0">
              <a:spAutoFit/>
            </a:bodyPr>
            <a:lstStyle/>
            <a:p>
              <a:pPr algn="ctr"/>
              <a:r>
                <a:rPr lang="en-GB" sz="3600" dirty="0" smtClean="0">
                  <a:latin typeface="+mj-lt"/>
                  <a:hlinkClick r:id="rId24" action="ppaction://hlinksldjump"/>
                </a:rPr>
                <a:t>22</a:t>
              </a:r>
              <a:endParaRPr lang="en-GB" sz="3600" dirty="0">
                <a:latin typeface="+mj-lt"/>
              </a:endParaRPr>
            </a:p>
          </p:txBody>
        </p:sp>
      </p:grpSp>
      <p:grpSp>
        <p:nvGrpSpPr>
          <p:cNvPr id="2071" name="Group 2070"/>
          <p:cNvGrpSpPr/>
          <p:nvPr/>
        </p:nvGrpSpPr>
        <p:grpSpPr>
          <a:xfrm>
            <a:off x="3707904" y="4165074"/>
            <a:ext cx="936104" cy="936104"/>
            <a:chOff x="3707904" y="4165074"/>
            <a:chExt cx="936104" cy="936104"/>
          </a:xfrm>
        </p:grpSpPr>
        <p:sp>
          <p:nvSpPr>
            <p:cNvPr id="33" name="Oval 32">
              <a:hlinkClick r:id="rId25" action="ppaction://hlinksldjump"/>
            </p:cNvPr>
            <p:cNvSpPr>
              <a:spLocks noChangeAspect="1"/>
            </p:cNvSpPr>
            <p:nvPr/>
          </p:nvSpPr>
          <p:spPr>
            <a:xfrm>
              <a:off x="3707904" y="416507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p:cNvSpPr txBox="1">
              <a:spLocks noChangeAspect="1"/>
            </p:cNvSpPr>
            <p:nvPr/>
          </p:nvSpPr>
          <p:spPr>
            <a:xfrm>
              <a:off x="3856390" y="4309958"/>
              <a:ext cx="657015" cy="646331"/>
            </a:xfrm>
            <a:prstGeom prst="rect">
              <a:avLst/>
            </a:prstGeom>
            <a:noFill/>
          </p:spPr>
          <p:txBody>
            <a:bodyPr wrap="square" rtlCol="0">
              <a:spAutoFit/>
            </a:bodyPr>
            <a:lstStyle/>
            <a:p>
              <a:pPr algn="ctr"/>
              <a:r>
                <a:rPr lang="en-GB" sz="3600" dirty="0" smtClean="0">
                  <a:latin typeface="+mj-lt"/>
                  <a:hlinkClick r:id="rId25" action="ppaction://hlinksldjump"/>
                </a:rPr>
                <a:t>23</a:t>
              </a:r>
              <a:endParaRPr lang="en-GB" sz="3600" dirty="0">
                <a:latin typeface="+mj-lt"/>
              </a:endParaRPr>
            </a:p>
          </p:txBody>
        </p:sp>
      </p:grpSp>
      <p:grpSp>
        <p:nvGrpSpPr>
          <p:cNvPr id="2072" name="Group 2071"/>
          <p:cNvGrpSpPr/>
          <p:nvPr/>
        </p:nvGrpSpPr>
        <p:grpSpPr>
          <a:xfrm>
            <a:off x="5652120" y="4165074"/>
            <a:ext cx="936104" cy="936104"/>
            <a:chOff x="5652120" y="4165074"/>
            <a:chExt cx="936104" cy="936104"/>
          </a:xfrm>
        </p:grpSpPr>
        <p:sp>
          <p:nvSpPr>
            <p:cNvPr id="35" name="Oval 34">
              <a:hlinkClick r:id="rId26" action="ppaction://hlinksldjump"/>
            </p:cNvPr>
            <p:cNvSpPr>
              <a:spLocks noChangeAspect="1"/>
            </p:cNvSpPr>
            <p:nvPr/>
          </p:nvSpPr>
          <p:spPr>
            <a:xfrm>
              <a:off x="5652120" y="416507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a:spLocks noChangeAspect="1"/>
            </p:cNvSpPr>
            <p:nvPr/>
          </p:nvSpPr>
          <p:spPr>
            <a:xfrm>
              <a:off x="5800607" y="4309960"/>
              <a:ext cx="657015" cy="646331"/>
            </a:xfrm>
            <a:prstGeom prst="rect">
              <a:avLst/>
            </a:prstGeom>
            <a:noFill/>
          </p:spPr>
          <p:txBody>
            <a:bodyPr wrap="square" rtlCol="0">
              <a:spAutoFit/>
            </a:bodyPr>
            <a:lstStyle/>
            <a:p>
              <a:pPr algn="ctr"/>
              <a:r>
                <a:rPr lang="en-GB" sz="3600" dirty="0" smtClean="0">
                  <a:latin typeface="+mj-lt"/>
                  <a:hlinkClick r:id="rId26" action="ppaction://hlinksldjump"/>
                </a:rPr>
                <a:t>24</a:t>
              </a:r>
              <a:endParaRPr lang="en-GB" sz="3600" dirty="0">
                <a:latin typeface="+mj-lt"/>
              </a:endParaRPr>
            </a:p>
          </p:txBody>
        </p:sp>
      </p:grpSp>
      <p:grpSp>
        <p:nvGrpSpPr>
          <p:cNvPr id="2073" name="Group 2072"/>
          <p:cNvGrpSpPr/>
          <p:nvPr/>
        </p:nvGrpSpPr>
        <p:grpSpPr>
          <a:xfrm>
            <a:off x="7524328" y="4165074"/>
            <a:ext cx="936104" cy="936104"/>
            <a:chOff x="7524328" y="4165074"/>
            <a:chExt cx="936104" cy="936104"/>
          </a:xfrm>
        </p:grpSpPr>
        <p:sp>
          <p:nvSpPr>
            <p:cNvPr id="34" name="Oval 33"/>
            <p:cNvSpPr>
              <a:spLocks noChangeAspect="1"/>
            </p:cNvSpPr>
            <p:nvPr/>
          </p:nvSpPr>
          <p:spPr>
            <a:xfrm>
              <a:off x="7524328" y="4165074"/>
              <a:ext cx="936104" cy="936104"/>
            </a:xfrm>
            <a:prstGeom prst="ellipse">
              <a:avLst/>
            </a:prstGeom>
            <a:solidFill>
              <a:schemeClr val="bg1">
                <a:lumMod val="9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a:spLocks noChangeAspect="1"/>
            </p:cNvSpPr>
            <p:nvPr/>
          </p:nvSpPr>
          <p:spPr>
            <a:xfrm>
              <a:off x="7672815" y="4309960"/>
              <a:ext cx="657015" cy="646331"/>
            </a:xfrm>
            <a:prstGeom prst="rect">
              <a:avLst/>
            </a:prstGeom>
            <a:noFill/>
          </p:spPr>
          <p:txBody>
            <a:bodyPr wrap="square" rtlCol="0">
              <a:spAutoFit/>
            </a:bodyPr>
            <a:lstStyle/>
            <a:p>
              <a:pPr algn="ctr"/>
              <a:r>
                <a:rPr lang="en-GB" sz="3600" dirty="0" smtClean="0">
                  <a:latin typeface="+mj-lt"/>
                  <a:hlinkClick r:id="rId27" action="ppaction://hlinksldjump"/>
                </a:rPr>
                <a:t>25</a:t>
              </a:r>
              <a:endParaRPr lang="en-GB" sz="3600" dirty="0">
                <a:latin typeface="+mj-lt"/>
              </a:endParaRPr>
            </a:p>
          </p:txBody>
        </p:sp>
      </p:grpSp>
    </p:spTree>
    <p:extLst>
      <p:ext uri="{BB962C8B-B14F-4D97-AF65-F5344CB8AC3E}">
        <p14:creationId xmlns:p14="http://schemas.microsoft.com/office/powerpoint/2010/main" val="19419447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ophie.benson\Downloads\casey-horner-265UjRsLgd8-unsplash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304" b="7151"/>
          <a:stretch/>
        </p:blipFill>
        <p:spPr bwMode="auto">
          <a:xfrm>
            <a:off x="5864516" y="630611"/>
            <a:ext cx="3074374" cy="403177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Tuesday 24</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61378" y="564818"/>
            <a:ext cx="4426960" cy="1200329"/>
          </a:xfrm>
          <a:prstGeom prst="rect">
            <a:avLst/>
          </a:prstGeom>
          <a:noFill/>
        </p:spPr>
        <p:txBody>
          <a:bodyPr wrap="square" rtlCol="0">
            <a:spAutoFit/>
          </a:bodyPr>
          <a:lstStyle/>
          <a:p>
            <a:r>
              <a:rPr lang="en-GB" dirty="0" smtClean="0"/>
              <a:t>To </a:t>
            </a:r>
            <a:r>
              <a:rPr lang="en-GB" dirty="0"/>
              <a:t>give light to those who sit in darkness and in the shadow of </a:t>
            </a:r>
            <a:r>
              <a:rPr lang="en-GB" dirty="0" smtClean="0"/>
              <a:t>death, to </a:t>
            </a:r>
            <a:r>
              <a:rPr lang="en-GB" dirty="0"/>
              <a:t>guide our feet into the way of peace</a:t>
            </a:r>
            <a:r>
              <a:rPr lang="en-GB" dirty="0" smtClean="0"/>
              <a:t>.</a:t>
            </a:r>
          </a:p>
          <a:p>
            <a:r>
              <a:rPr lang="en-GB" dirty="0" smtClean="0"/>
              <a:t>(</a:t>
            </a:r>
            <a:r>
              <a:rPr lang="en-GB" dirty="0"/>
              <a:t>Luke 1:79)</a:t>
            </a:r>
          </a:p>
        </p:txBody>
      </p:sp>
      <p:sp>
        <p:nvSpPr>
          <p:cNvPr id="13" name="TextBox 12"/>
          <p:cNvSpPr txBox="1"/>
          <p:nvPr/>
        </p:nvSpPr>
        <p:spPr>
          <a:xfrm>
            <a:off x="1291119" y="2536616"/>
            <a:ext cx="4426960" cy="646331"/>
          </a:xfrm>
          <a:prstGeom prst="rect">
            <a:avLst/>
          </a:prstGeom>
          <a:noFill/>
        </p:spPr>
        <p:txBody>
          <a:bodyPr wrap="square" rtlCol="0">
            <a:spAutoFit/>
          </a:bodyPr>
          <a:lstStyle/>
          <a:p>
            <a:r>
              <a:rPr lang="en-GB" dirty="0"/>
              <a:t>Jesus is our light, he leads the way. How can we be people of light?</a:t>
            </a:r>
          </a:p>
        </p:txBody>
      </p:sp>
      <p:sp>
        <p:nvSpPr>
          <p:cNvPr id="15" name="TextBox 14"/>
          <p:cNvSpPr txBox="1"/>
          <p:nvPr/>
        </p:nvSpPr>
        <p:spPr>
          <a:xfrm>
            <a:off x="1297171" y="4003757"/>
            <a:ext cx="4426960" cy="923330"/>
          </a:xfrm>
          <a:prstGeom prst="rect">
            <a:avLst/>
          </a:prstGeom>
          <a:noFill/>
        </p:spPr>
        <p:txBody>
          <a:bodyPr wrap="square" rtlCol="0">
            <a:spAutoFit/>
          </a:bodyPr>
          <a:lstStyle/>
          <a:p>
            <a:pPr lvl="0"/>
            <a:r>
              <a:rPr lang="en-GB" dirty="0" smtClean="0"/>
              <a:t>Glory (Let there be peace) by Matt Maher</a:t>
            </a:r>
          </a:p>
          <a:p>
            <a:pPr lvl="0"/>
            <a:r>
              <a:rPr lang="en-GB" dirty="0" smtClean="0">
                <a:hlinkClick r:id="rId11"/>
              </a:rPr>
              <a:t>https</a:t>
            </a:r>
            <a:r>
              <a:rPr lang="en-GB" dirty="0">
                <a:hlinkClick r:id="rId11"/>
              </a:rPr>
              <a:t>://</a:t>
            </a:r>
            <a:r>
              <a:rPr lang="en-GB" dirty="0" smtClean="0">
                <a:hlinkClick r:id="rId11"/>
              </a:rPr>
              <a:t>youtu.be/QW4c6DcxgGc</a:t>
            </a:r>
            <a:endParaRPr lang="en-GB" dirty="0" smtClean="0"/>
          </a:p>
          <a:p>
            <a:pPr lvl="0"/>
            <a:endParaRPr lang="en-GB" dirty="0"/>
          </a:p>
        </p:txBody>
      </p:sp>
    </p:spTree>
    <p:extLst>
      <p:ext uri="{BB962C8B-B14F-4D97-AF65-F5344CB8AC3E}">
        <p14:creationId xmlns:p14="http://schemas.microsoft.com/office/powerpoint/2010/main" val="13761929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ophie.benson\Downloads\neonbrand-LmcPCp92KFo-unsplas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14" t="-1905" r="22883" b="1905"/>
          <a:stretch/>
        </p:blipFill>
        <p:spPr bwMode="auto">
          <a:xfrm>
            <a:off x="5864516" y="675851"/>
            <a:ext cx="3072549" cy="40479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Wednesday 25</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1"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1"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61378" y="731569"/>
            <a:ext cx="4426960" cy="923330"/>
          </a:xfrm>
          <a:prstGeom prst="rect">
            <a:avLst/>
          </a:prstGeom>
          <a:noFill/>
        </p:spPr>
        <p:txBody>
          <a:bodyPr wrap="square" rtlCol="0">
            <a:spAutoFit/>
          </a:bodyPr>
          <a:lstStyle/>
          <a:p>
            <a:r>
              <a:rPr lang="en-GB" dirty="0"/>
              <a:t>This very day in David's town your </a:t>
            </a:r>
            <a:r>
              <a:rPr lang="en-GB" dirty="0" smtClean="0"/>
              <a:t>Saviour </a:t>
            </a:r>
            <a:r>
              <a:rPr lang="en-GB" dirty="0"/>
              <a:t>was born—Christ the Lord! </a:t>
            </a:r>
            <a:endParaRPr lang="en-GB" dirty="0" smtClean="0"/>
          </a:p>
          <a:p>
            <a:r>
              <a:rPr lang="en-GB" dirty="0" smtClean="0"/>
              <a:t>(Luke 2:11)</a:t>
            </a:r>
            <a:endParaRPr lang="en-GB" dirty="0"/>
          </a:p>
        </p:txBody>
      </p:sp>
      <p:sp>
        <p:nvSpPr>
          <p:cNvPr id="13" name="TextBox 12"/>
          <p:cNvSpPr txBox="1"/>
          <p:nvPr/>
        </p:nvSpPr>
        <p:spPr>
          <a:xfrm>
            <a:off x="1291119" y="2259617"/>
            <a:ext cx="4426960" cy="1200329"/>
          </a:xfrm>
          <a:prstGeom prst="rect">
            <a:avLst/>
          </a:prstGeom>
          <a:noFill/>
        </p:spPr>
        <p:txBody>
          <a:bodyPr wrap="square" rtlCol="0">
            <a:spAutoFit/>
          </a:bodyPr>
          <a:lstStyle/>
          <a:p>
            <a:r>
              <a:rPr lang="en-GB" dirty="0" smtClean="0"/>
              <a:t>Christmas day is all about the birth of Jesus! Amidst the presents, dinner and games today, take a moment to be thankful and think about how Jesus is present in our lives. </a:t>
            </a:r>
            <a:endParaRPr lang="en-GB" dirty="0"/>
          </a:p>
        </p:txBody>
      </p:sp>
      <p:sp>
        <p:nvSpPr>
          <p:cNvPr id="15" name="TextBox 14"/>
          <p:cNvSpPr txBox="1"/>
          <p:nvPr/>
        </p:nvSpPr>
        <p:spPr>
          <a:xfrm>
            <a:off x="1297171" y="4003757"/>
            <a:ext cx="4426960" cy="923330"/>
          </a:xfrm>
          <a:prstGeom prst="rect">
            <a:avLst/>
          </a:prstGeom>
          <a:noFill/>
        </p:spPr>
        <p:txBody>
          <a:bodyPr wrap="square" rtlCol="0">
            <a:spAutoFit/>
          </a:bodyPr>
          <a:lstStyle/>
          <a:p>
            <a:pPr lvl="0"/>
            <a:r>
              <a:rPr lang="en-GB" dirty="0" smtClean="0"/>
              <a:t>Away in a Manger (Forever Amen)</a:t>
            </a:r>
          </a:p>
          <a:p>
            <a:pPr lvl="0"/>
            <a:r>
              <a:rPr lang="en-GB" dirty="0">
                <a:hlinkClick r:id="rId12"/>
              </a:rPr>
              <a:t>https://</a:t>
            </a:r>
            <a:r>
              <a:rPr lang="en-GB" dirty="0" smtClean="0">
                <a:hlinkClick r:id="rId12"/>
              </a:rPr>
              <a:t>youtu.be/sO8LHWabziM</a:t>
            </a:r>
            <a:endParaRPr lang="en-GB" dirty="0" smtClean="0"/>
          </a:p>
          <a:p>
            <a:pPr lvl="0"/>
            <a:endParaRPr lang="en-GB" dirty="0"/>
          </a:p>
        </p:txBody>
      </p:sp>
    </p:spTree>
    <p:extLst>
      <p:ext uri="{BB962C8B-B14F-4D97-AF65-F5344CB8AC3E}">
        <p14:creationId xmlns:p14="http://schemas.microsoft.com/office/powerpoint/2010/main" val="1161307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566" r="13073"/>
          <a:stretch/>
        </p:blipFill>
        <p:spPr>
          <a:xfrm>
            <a:off x="5868144" y="544815"/>
            <a:ext cx="3063922" cy="4176464"/>
          </a:xfrm>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2592288" cy="369332"/>
          </a:xfrm>
          <a:prstGeom prst="rect">
            <a:avLst/>
          </a:prstGeom>
          <a:noFill/>
        </p:spPr>
        <p:txBody>
          <a:bodyPr wrap="square" rtlCol="0">
            <a:spAutoFit/>
          </a:bodyPr>
          <a:lstStyle/>
          <a:p>
            <a:r>
              <a:rPr lang="en-GB" b="1" dirty="0" smtClean="0">
                <a:latin typeface="Century Gothic" panose="020B0502020202020204" pitchFamily="34" charset="0"/>
              </a:rPr>
              <a:t>Sunday 1</a:t>
            </a:r>
            <a:r>
              <a:rPr lang="en-GB" b="1" baseline="30000" dirty="0" smtClean="0">
                <a:latin typeface="Century Gothic" panose="020B0502020202020204" pitchFamily="34" charset="0"/>
              </a:rPr>
              <a:t>st</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297168" y="650716"/>
            <a:ext cx="4426960" cy="1477328"/>
          </a:xfrm>
          <a:prstGeom prst="rect">
            <a:avLst/>
          </a:prstGeom>
          <a:noFill/>
        </p:spPr>
        <p:txBody>
          <a:bodyPr wrap="square" rtlCol="0">
            <a:spAutoFit/>
          </a:bodyPr>
          <a:lstStyle/>
          <a:p>
            <a:pPr lvl="0"/>
            <a:r>
              <a:rPr lang="en-GB" dirty="0" smtClean="0"/>
              <a:t>The </a:t>
            </a:r>
            <a:r>
              <a:rPr lang="en-GB" dirty="0"/>
              <a:t>time has come for you to wake up from your sleep…The night is nearly over, day is almost here. Let us conduct </a:t>
            </a:r>
            <a:r>
              <a:rPr lang="en-GB" dirty="0" smtClean="0"/>
              <a:t>ourselves </a:t>
            </a:r>
            <a:r>
              <a:rPr lang="en-GB" dirty="0"/>
              <a:t>as people who live in the light of </a:t>
            </a:r>
            <a:r>
              <a:rPr lang="en-GB" dirty="0" smtClean="0"/>
              <a:t>day.</a:t>
            </a:r>
          </a:p>
          <a:p>
            <a:pPr lvl="0"/>
            <a:r>
              <a:rPr lang="en-GB" dirty="0" smtClean="0"/>
              <a:t>(Romans 13:11-13)</a:t>
            </a:r>
            <a:endParaRPr lang="en-GB" dirty="0"/>
          </a:p>
        </p:txBody>
      </p:sp>
      <p:sp>
        <p:nvSpPr>
          <p:cNvPr id="16" name="TextBox 15"/>
          <p:cNvSpPr txBox="1"/>
          <p:nvPr/>
        </p:nvSpPr>
        <p:spPr>
          <a:xfrm>
            <a:off x="1297168" y="2355726"/>
            <a:ext cx="4426960" cy="1200329"/>
          </a:xfrm>
          <a:prstGeom prst="rect">
            <a:avLst/>
          </a:prstGeom>
          <a:noFill/>
        </p:spPr>
        <p:txBody>
          <a:bodyPr wrap="square" rtlCol="0">
            <a:spAutoFit/>
          </a:bodyPr>
          <a:lstStyle/>
          <a:p>
            <a:pPr lvl="0"/>
            <a:r>
              <a:rPr lang="en-GB" dirty="0" smtClean="0"/>
              <a:t>What does it mean to live in the light of day?</a:t>
            </a:r>
          </a:p>
          <a:p>
            <a:pPr lvl="0"/>
            <a:endParaRPr lang="en-GB" dirty="0" smtClean="0"/>
          </a:p>
          <a:p>
            <a:pPr lvl="0"/>
            <a:r>
              <a:rPr lang="en-GB" dirty="0" smtClean="0"/>
              <a:t>In what areas of you life to you need</a:t>
            </a:r>
          </a:p>
          <a:p>
            <a:pPr lvl="0"/>
            <a:r>
              <a:rPr lang="en-GB" dirty="0" smtClean="0"/>
              <a:t>to ‘wake up’ this Advent?</a:t>
            </a:r>
            <a:endParaRPr lang="en-GB" dirty="0"/>
          </a:p>
        </p:txBody>
      </p:sp>
      <p:sp>
        <p:nvSpPr>
          <p:cNvPr id="18" name="TextBox 17"/>
          <p:cNvSpPr txBox="1"/>
          <p:nvPr/>
        </p:nvSpPr>
        <p:spPr>
          <a:xfrm>
            <a:off x="1297168" y="3997287"/>
            <a:ext cx="4426960" cy="923330"/>
          </a:xfrm>
          <a:prstGeom prst="rect">
            <a:avLst/>
          </a:prstGeom>
          <a:noFill/>
        </p:spPr>
        <p:txBody>
          <a:bodyPr wrap="square" rtlCol="0">
            <a:spAutoFit/>
          </a:bodyPr>
          <a:lstStyle/>
          <a:p>
            <a:pPr lvl="0"/>
            <a:r>
              <a:rPr lang="en-GB" dirty="0" smtClean="0"/>
              <a:t>Let There </a:t>
            </a:r>
            <a:r>
              <a:rPr lang="en-GB" dirty="0"/>
              <a:t>B</a:t>
            </a:r>
            <a:r>
              <a:rPr lang="en-GB" dirty="0" smtClean="0"/>
              <a:t>e </a:t>
            </a:r>
            <a:r>
              <a:rPr lang="en-GB" dirty="0"/>
              <a:t>L</a:t>
            </a:r>
            <a:r>
              <a:rPr lang="en-GB" dirty="0" smtClean="0"/>
              <a:t>ight by </a:t>
            </a:r>
            <a:r>
              <a:rPr lang="en-GB" dirty="0" err="1" smtClean="0"/>
              <a:t>Hillsong</a:t>
            </a:r>
            <a:r>
              <a:rPr lang="en-GB" dirty="0" smtClean="0"/>
              <a:t> Worship</a:t>
            </a:r>
          </a:p>
          <a:p>
            <a:pPr lvl="0"/>
            <a:r>
              <a:rPr lang="en-GB" dirty="0" smtClean="0">
                <a:hlinkClick r:id="rId10"/>
              </a:rPr>
              <a:t>https://youtu.be/9ZX4i3Z_ZyM</a:t>
            </a:r>
            <a:endParaRPr lang="en-GB" dirty="0" smtClean="0"/>
          </a:p>
          <a:p>
            <a:pPr lvl="0"/>
            <a:endParaRPr lang="en-GB" dirty="0"/>
          </a:p>
        </p:txBody>
      </p:sp>
      <p:grpSp>
        <p:nvGrpSpPr>
          <p:cNvPr id="10" name="Group 9"/>
          <p:cNvGrpSpPr/>
          <p:nvPr/>
        </p:nvGrpSpPr>
        <p:grpSpPr>
          <a:xfrm>
            <a:off x="8244408" y="4662381"/>
            <a:ext cx="847815" cy="461294"/>
            <a:chOff x="8244408" y="4662381"/>
            <a:chExt cx="847815" cy="461294"/>
          </a:xfrm>
          <a:solidFill>
            <a:schemeClr val="accent4">
              <a:lumMod val="75000"/>
            </a:schemeClr>
          </a:solidFill>
        </p:grpSpPr>
        <p:sp>
          <p:nvSpPr>
            <p:cNvPr id="8" name="Left Arrow 7">
              <a:hlinkClick r:id="rId11"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hlinkClick r:id="rId11"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Tree>
    <p:extLst>
      <p:ext uri="{BB962C8B-B14F-4D97-AF65-F5344CB8AC3E}">
        <p14:creationId xmlns:p14="http://schemas.microsoft.com/office/powerpoint/2010/main" val="3437128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ophie.benson\Downloads\jad-limcaco-fRggLY1DQTM-unsplash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345"/>
          <a:stretch/>
        </p:blipFill>
        <p:spPr bwMode="auto">
          <a:xfrm>
            <a:off x="5868143" y="527064"/>
            <a:ext cx="3061111" cy="413291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528392" cy="369332"/>
          </a:xfrm>
          <a:prstGeom prst="rect">
            <a:avLst/>
          </a:prstGeom>
          <a:noFill/>
        </p:spPr>
        <p:txBody>
          <a:bodyPr wrap="square" rtlCol="0">
            <a:spAutoFit/>
          </a:bodyPr>
          <a:lstStyle/>
          <a:p>
            <a:r>
              <a:rPr lang="en-GB" b="1" dirty="0" smtClean="0">
                <a:latin typeface="Century Gothic" panose="020B0502020202020204" pitchFamily="34" charset="0"/>
              </a:rPr>
              <a:t>Monday 2nd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20" name="TextBox 19"/>
          <p:cNvSpPr txBox="1"/>
          <p:nvPr/>
        </p:nvSpPr>
        <p:spPr>
          <a:xfrm>
            <a:off x="1297168" y="650716"/>
            <a:ext cx="4426960" cy="1200329"/>
          </a:xfrm>
          <a:prstGeom prst="rect">
            <a:avLst/>
          </a:prstGeom>
          <a:noFill/>
        </p:spPr>
        <p:txBody>
          <a:bodyPr wrap="square" rtlCol="0">
            <a:spAutoFit/>
          </a:bodyPr>
          <a:lstStyle/>
          <a:p>
            <a:r>
              <a:rPr lang="en-GB" dirty="0"/>
              <a:t>O house of Jacob,</a:t>
            </a:r>
            <a:br>
              <a:rPr lang="en-GB" dirty="0"/>
            </a:br>
            <a:r>
              <a:rPr lang="en-GB" dirty="0"/>
              <a:t>come, let us walk</a:t>
            </a:r>
            <a:br>
              <a:rPr lang="en-GB" dirty="0"/>
            </a:br>
            <a:r>
              <a:rPr lang="en-GB" dirty="0"/>
              <a:t>in the light of the Lord</a:t>
            </a:r>
            <a:r>
              <a:rPr lang="en-GB" dirty="0" smtClean="0"/>
              <a:t>!</a:t>
            </a:r>
          </a:p>
          <a:p>
            <a:r>
              <a:rPr lang="en-GB" dirty="0" smtClean="0"/>
              <a:t>(</a:t>
            </a:r>
            <a:r>
              <a:rPr lang="en-GB" dirty="0"/>
              <a:t>Isaiah 2:5)</a:t>
            </a:r>
          </a:p>
        </p:txBody>
      </p:sp>
      <p:sp>
        <p:nvSpPr>
          <p:cNvPr id="21" name="TextBox 20"/>
          <p:cNvSpPr txBox="1"/>
          <p:nvPr/>
        </p:nvSpPr>
        <p:spPr>
          <a:xfrm>
            <a:off x="1297168" y="1982619"/>
            <a:ext cx="4426960" cy="1754326"/>
          </a:xfrm>
          <a:prstGeom prst="rect">
            <a:avLst/>
          </a:prstGeom>
          <a:noFill/>
        </p:spPr>
        <p:txBody>
          <a:bodyPr wrap="square" rtlCol="0">
            <a:spAutoFit/>
          </a:bodyPr>
          <a:lstStyle/>
          <a:p>
            <a:r>
              <a:rPr lang="en-GB" dirty="0"/>
              <a:t>As we begin Advent, what are our footprints saying about </a:t>
            </a:r>
            <a:r>
              <a:rPr lang="en-GB" dirty="0" smtClean="0"/>
              <a:t>us? Are </a:t>
            </a:r>
            <a:r>
              <a:rPr lang="en-GB" dirty="0"/>
              <a:t>we walking towards Jesus at </a:t>
            </a:r>
            <a:r>
              <a:rPr lang="en-GB" dirty="0" smtClean="0"/>
              <a:t>Christmas?</a:t>
            </a:r>
          </a:p>
          <a:p>
            <a:endParaRPr lang="en-GB" dirty="0" smtClean="0"/>
          </a:p>
          <a:p>
            <a:r>
              <a:rPr lang="en-GB" dirty="0" smtClean="0"/>
              <a:t>How </a:t>
            </a:r>
            <a:r>
              <a:rPr lang="en-GB" dirty="0"/>
              <a:t>can we make our steps deliberate and progressive?</a:t>
            </a:r>
          </a:p>
        </p:txBody>
      </p:sp>
      <p:sp>
        <p:nvSpPr>
          <p:cNvPr id="22" name="TextBox 21"/>
          <p:cNvSpPr txBox="1"/>
          <p:nvPr/>
        </p:nvSpPr>
        <p:spPr>
          <a:xfrm>
            <a:off x="1297168" y="3997287"/>
            <a:ext cx="4426960" cy="369332"/>
          </a:xfrm>
          <a:prstGeom prst="rect">
            <a:avLst/>
          </a:prstGeom>
          <a:noFill/>
        </p:spPr>
        <p:txBody>
          <a:bodyPr wrap="square" rtlCol="0">
            <a:spAutoFit/>
          </a:bodyPr>
          <a:lstStyle/>
          <a:p>
            <a:pPr lvl="0"/>
            <a:r>
              <a:rPr lang="en-GB" dirty="0" smtClean="0">
                <a:hlinkClick r:id="rId11" action="ppaction://hlinksldjump"/>
              </a:rPr>
              <a:t>Click here for today’s  </a:t>
            </a:r>
            <a:r>
              <a:rPr lang="en-GB" dirty="0" smtClean="0">
                <a:hlinkClick r:id="rId11" action="ppaction://hlinksldjump"/>
              </a:rPr>
              <a:t>prayer</a:t>
            </a:r>
            <a:r>
              <a:rPr lang="en-GB" dirty="0" smtClean="0"/>
              <a:t>.</a:t>
            </a:r>
            <a:endParaRPr lang="en-GB" dirty="0"/>
          </a:p>
        </p:txBody>
      </p:sp>
    </p:spTree>
    <p:extLst>
      <p:ext uri="{BB962C8B-B14F-4D97-AF65-F5344CB8AC3E}">
        <p14:creationId xmlns:p14="http://schemas.microsoft.com/office/powerpoint/2010/main" val="35141406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ophie.benson\Downloads\jad-limcaco-fRggLY1DQTM-unsplash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345"/>
          <a:stretch/>
        </p:blipFill>
        <p:spPr bwMode="auto">
          <a:xfrm>
            <a:off x="5868143" y="527064"/>
            <a:ext cx="3061111" cy="413291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3528" y="195486"/>
            <a:ext cx="3528392" cy="369332"/>
          </a:xfrm>
          <a:prstGeom prst="rect">
            <a:avLst/>
          </a:prstGeom>
          <a:noFill/>
        </p:spPr>
        <p:txBody>
          <a:bodyPr wrap="square" rtlCol="0">
            <a:spAutoFit/>
          </a:bodyPr>
          <a:lstStyle/>
          <a:p>
            <a:r>
              <a:rPr lang="en-GB" b="1" dirty="0" smtClean="0">
                <a:latin typeface="Century Gothic" panose="020B0502020202020204" pitchFamily="34" charset="0"/>
              </a:rPr>
              <a:t>Monday 2nd December</a:t>
            </a:r>
            <a:endParaRPr lang="en-GB" b="1" dirty="0">
              <a:latin typeface="Century Gothic" panose="020B0502020202020204" pitchFamily="34" charset="0"/>
            </a:endParaRPr>
          </a:p>
        </p:txBody>
      </p:sp>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4"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4"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20" name="TextBox 19"/>
          <p:cNvSpPr txBox="1"/>
          <p:nvPr/>
        </p:nvSpPr>
        <p:spPr>
          <a:xfrm>
            <a:off x="253820" y="2077695"/>
            <a:ext cx="5457845" cy="2585323"/>
          </a:xfrm>
          <a:prstGeom prst="rect">
            <a:avLst/>
          </a:prstGeom>
          <a:noFill/>
        </p:spPr>
        <p:txBody>
          <a:bodyPr wrap="square" rtlCol="0">
            <a:spAutoFit/>
          </a:bodyPr>
          <a:lstStyle/>
          <a:p>
            <a:r>
              <a:rPr lang="en-GB" dirty="0"/>
              <a:t>He looked back at the footprints in the sand. He noticed that many times along the path of His life there was only one set of footprints. He also noticed that it happened at the very lowest and saddest times of His life</a:t>
            </a:r>
            <a:r>
              <a:rPr lang="en-GB" dirty="0" smtClean="0"/>
              <a:t>.</a:t>
            </a:r>
          </a:p>
          <a:p>
            <a:endParaRPr lang="en-GB" dirty="0"/>
          </a:p>
          <a:p>
            <a:r>
              <a:rPr lang="en-GB" dirty="0"/>
              <a:t>The LORD replied, my precious, precious child, I Love you and I would never leave you! During your times of trial and suffering when you see only one set of footprints, it was then that I carried you.</a:t>
            </a:r>
          </a:p>
        </p:txBody>
      </p:sp>
      <p:pic>
        <p:nvPicPr>
          <p:cNvPr id="15" name="Picture 7"/>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66283" y="709811"/>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7972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ophie.benson\Downloads\hermes-rivera-shEtkYRYt40-unsplash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9" t="-466" r="30834" b="466"/>
          <a:stretch/>
        </p:blipFill>
        <p:spPr bwMode="auto">
          <a:xfrm>
            <a:off x="5868144" y="545656"/>
            <a:ext cx="3070746" cy="41143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Tuesday 3</a:t>
            </a:r>
            <a:r>
              <a:rPr lang="en-GB" b="1" baseline="30000" dirty="0" smtClean="0">
                <a:latin typeface="Century Gothic" panose="020B0502020202020204" pitchFamily="34" charset="0"/>
              </a:rPr>
              <a:t>rd</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297168" y="840343"/>
            <a:ext cx="4426960" cy="646331"/>
          </a:xfrm>
          <a:prstGeom prst="rect">
            <a:avLst/>
          </a:prstGeom>
          <a:noFill/>
        </p:spPr>
        <p:txBody>
          <a:bodyPr wrap="square" rtlCol="0">
            <a:spAutoFit/>
          </a:bodyPr>
          <a:lstStyle/>
          <a:p>
            <a:pPr lvl="0"/>
            <a:r>
              <a:rPr lang="en-GB" dirty="0"/>
              <a:t>“Blessed are the eyes that see what you see</a:t>
            </a:r>
            <a:r>
              <a:rPr lang="en-GB" dirty="0" smtClean="0"/>
              <a:t>!” </a:t>
            </a:r>
            <a:r>
              <a:rPr lang="en-GB" dirty="0"/>
              <a:t>(Luke 10:23)</a:t>
            </a:r>
          </a:p>
        </p:txBody>
      </p:sp>
      <p:sp>
        <p:nvSpPr>
          <p:cNvPr id="16" name="TextBox 15"/>
          <p:cNvSpPr txBox="1"/>
          <p:nvPr/>
        </p:nvSpPr>
        <p:spPr>
          <a:xfrm>
            <a:off x="1297168" y="2355726"/>
            <a:ext cx="4426960" cy="1200329"/>
          </a:xfrm>
          <a:prstGeom prst="rect">
            <a:avLst/>
          </a:prstGeom>
          <a:noFill/>
        </p:spPr>
        <p:txBody>
          <a:bodyPr wrap="square" rtlCol="0">
            <a:spAutoFit/>
          </a:bodyPr>
          <a:lstStyle/>
          <a:p>
            <a:pPr lvl="0"/>
            <a:r>
              <a:rPr lang="en-GB" dirty="0" smtClean="0"/>
              <a:t>How have you seen God work in your life today?</a:t>
            </a:r>
          </a:p>
          <a:p>
            <a:pPr lvl="0"/>
            <a:endParaRPr lang="en-GB" dirty="0"/>
          </a:p>
          <a:p>
            <a:pPr lvl="0"/>
            <a:r>
              <a:rPr lang="en-GB" dirty="0" smtClean="0"/>
              <a:t>How has He shown His love for you?</a:t>
            </a:r>
            <a:endParaRPr lang="en-GB" dirty="0"/>
          </a:p>
        </p:txBody>
      </p:sp>
      <p:sp>
        <p:nvSpPr>
          <p:cNvPr id="18" name="TextBox 17"/>
          <p:cNvSpPr txBox="1"/>
          <p:nvPr/>
        </p:nvSpPr>
        <p:spPr>
          <a:xfrm>
            <a:off x="1297168" y="3997287"/>
            <a:ext cx="4426960" cy="923330"/>
          </a:xfrm>
          <a:prstGeom prst="rect">
            <a:avLst/>
          </a:prstGeom>
          <a:noFill/>
        </p:spPr>
        <p:txBody>
          <a:bodyPr wrap="square" rtlCol="0">
            <a:spAutoFit/>
          </a:bodyPr>
          <a:lstStyle/>
          <a:p>
            <a:pPr lvl="0"/>
            <a:r>
              <a:rPr lang="en-GB" dirty="0" smtClean="0"/>
              <a:t>Start to write down all the ways God has shown His love to you. Share some of these with others.</a:t>
            </a:r>
          </a:p>
        </p:txBody>
      </p:sp>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Tree>
    <p:extLst>
      <p:ext uri="{BB962C8B-B14F-4D97-AF65-F5344CB8AC3E}">
        <p14:creationId xmlns:p14="http://schemas.microsoft.com/office/powerpoint/2010/main" val="17413848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sophie.benson\Downloads\leon-biss-FjAD28N8-IQ-unsplash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70" r="40960"/>
          <a:stretch/>
        </p:blipFill>
        <p:spPr bwMode="auto">
          <a:xfrm>
            <a:off x="5868143" y="675850"/>
            <a:ext cx="3085629" cy="391212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Wednesday 4</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20" name="TextBox 19"/>
          <p:cNvSpPr txBox="1"/>
          <p:nvPr/>
        </p:nvSpPr>
        <p:spPr>
          <a:xfrm>
            <a:off x="1297168" y="840343"/>
            <a:ext cx="4426960" cy="923330"/>
          </a:xfrm>
          <a:prstGeom prst="rect">
            <a:avLst/>
          </a:prstGeom>
          <a:noFill/>
        </p:spPr>
        <p:txBody>
          <a:bodyPr wrap="square" rtlCol="0">
            <a:spAutoFit/>
          </a:bodyPr>
          <a:lstStyle/>
          <a:p>
            <a:r>
              <a:rPr lang="en-GB" dirty="0"/>
              <a:t>Then the Lord </a:t>
            </a:r>
            <a:r>
              <a:rPr lang="en-GB" cap="small" dirty="0"/>
              <a:t>God</a:t>
            </a:r>
            <a:r>
              <a:rPr lang="en-GB" dirty="0"/>
              <a:t> will wipe away the tears from all </a:t>
            </a:r>
            <a:r>
              <a:rPr lang="en-GB" dirty="0" smtClean="0"/>
              <a:t>faces.</a:t>
            </a:r>
          </a:p>
          <a:p>
            <a:r>
              <a:rPr lang="en-GB" dirty="0" smtClean="0"/>
              <a:t>(Isaiah </a:t>
            </a:r>
            <a:r>
              <a:rPr lang="en-GB" dirty="0"/>
              <a:t>25:8)</a:t>
            </a:r>
          </a:p>
        </p:txBody>
      </p:sp>
      <p:sp>
        <p:nvSpPr>
          <p:cNvPr id="21" name="TextBox 20"/>
          <p:cNvSpPr txBox="1"/>
          <p:nvPr/>
        </p:nvSpPr>
        <p:spPr>
          <a:xfrm>
            <a:off x="1297168" y="1923678"/>
            <a:ext cx="4426960" cy="1754326"/>
          </a:xfrm>
          <a:prstGeom prst="rect">
            <a:avLst/>
          </a:prstGeom>
          <a:noFill/>
        </p:spPr>
        <p:txBody>
          <a:bodyPr wrap="square" rtlCol="0">
            <a:spAutoFit/>
          </a:bodyPr>
          <a:lstStyle/>
          <a:p>
            <a:r>
              <a:rPr lang="en-GB" dirty="0"/>
              <a:t>What tears do we need the shed before meeting Jesus at </a:t>
            </a:r>
            <a:r>
              <a:rPr lang="en-GB" dirty="0" smtClean="0"/>
              <a:t>Christmas?</a:t>
            </a:r>
          </a:p>
          <a:p>
            <a:endParaRPr lang="en-GB" dirty="0"/>
          </a:p>
          <a:p>
            <a:r>
              <a:rPr lang="en-GB" dirty="0" smtClean="0"/>
              <a:t>What </a:t>
            </a:r>
            <a:r>
              <a:rPr lang="en-GB" dirty="0"/>
              <a:t>things do we need to offer to the Child Jesus in order to prepare ourselves for this Christmas season?</a:t>
            </a:r>
          </a:p>
        </p:txBody>
      </p:sp>
      <p:sp>
        <p:nvSpPr>
          <p:cNvPr id="22" name="TextBox 21"/>
          <p:cNvSpPr txBox="1"/>
          <p:nvPr/>
        </p:nvSpPr>
        <p:spPr>
          <a:xfrm>
            <a:off x="1290142" y="4003757"/>
            <a:ext cx="4426960" cy="923330"/>
          </a:xfrm>
          <a:prstGeom prst="rect">
            <a:avLst/>
          </a:prstGeom>
          <a:noFill/>
        </p:spPr>
        <p:txBody>
          <a:bodyPr wrap="square" rtlCol="0">
            <a:spAutoFit/>
          </a:bodyPr>
          <a:lstStyle/>
          <a:p>
            <a:r>
              <a:rPr lang="en-GB" dirty="0" smtClean="0"/>
              <a:t>Run to the Father by Matt Maher</a:t>
            </a:r>
            <a:endParaRPr lang="en-GB" dirty="0" smtClean="0">
              <a:hlinkClick r:id="rId11"/>
            </a:endParaRPr>
          </a:p>
          <a:p>
            <a:r>
              <a:rPr lang="en-GB" dirty="0">
                <a:hlinkClick r:id="rId12"/>
              </a:rPr>
              <a:t>https://</a:t>
            </a:r>
            <a:r>
              <a:rPr lang="en-GB" dirty="0" smtClean="0">
                <a:hlinkClick r:id="rId12"/>
              </a:rPr>
              <a:t>youtu.be/UeOtBiQw_B0</a:t>
            </a:r>
            <a:endParaRPr lang="en-GB" dirty="0" smtClean="0"/>
          </a:p>
          <a:p>
            <a:endParaRPr lang="en-GB" dirty="0"/>
          </a:p>
        </p:txBody>
      </p:sp>
    </p:spTree>
    <p:extLst>
      <p:ext uri="{BB962C8B-B14F-4D97-AF65-F5344CB8AC3E}">
        <p14:creationId xmlns:p14="http://schemas.microsoft.com/office/powerpoint/2010/main" val="22136822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ophie.benson\Downloads\william-bout-7cdFZmLlWOM-unsplas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921" t="-647" r="29140" b="3299"/>
          <a:stretch/>
        </p:blipFill>
        <p:spPr bwMode="auto">
          <a:xfrm>
            <a:off x="5868144" y="537382"/>
            <a:ext cx="3054722" cy="4124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a:off x="5868144" y="537382"/>
            <a:ext cx="3070746" cy="777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sophie.benson\Pictures\paper-tear-effect-pn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9" t="63400" r="6830" b="-35380"/>
          <a:stretch/>
        </p:blipFill>
        <p:spPr bwMode="auto">
          <a:xfrm rot="10800000">
            <a:off x="5868144" y="3997287"/>
            <a:ext cx="3070746" cy="77746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86" b="99298" l="0" r="96832">
                        <a14:foregroundMark x1="48317" y1="77018" x2="48317" y2="77018"/>
                        <a14:foregroundMark x1="33861" y1="64912" x2="33861" y2="64912"/>
                        <a14:foregroundMark x1="17228" y1="51579" x2="17228" y2="51579"/>
                        <a14:foregroundMark x1="61782" y1="57018" x2="61782" y2="57018"/>
                        <a14:foregroundMark x1="69307" y1="50351" x2="69307" y2="50351"/>
                        <a14:foregroundMark x1="82178" y1="68246" x2="82178" y2="68246"/>
                        <a14:foregroundMark x1="47723" y1="16842" x2="47723" y2="16842"/>
                        <a14:foregroundMark x1="44554" y1="25439" x2="44554" y2="25439"/>
                        <a14:foregroundMark x1="51683" y1="23158" x2="51683" y2="23158"/>
                        <a14:foregroundMark x1="38614" y1="17895" x2="38614" y2="17895"/>
                        <a14:foregroundMark x1="42970" y1="13158" x2="42970" y2="13158"/>
                        <a14:foregroundMark x1="47921" y1="11053" x2="47921" y2="11053"/>
                        <a14:foregroundMark x1="53069" y1="11754" x2="53069" y2="11754"/>
                        <a14:foregroundMark x1="61188" y1="24561" x2="61188" y2="24561"/>
                        <a14:foregroundMark x1="53069" y1="25965" x2="53069" y2="25965"/>
                      </a14:backgroundRemoval>
                    </a14:imgEffect>
                  </a14:imgLayer>
                </a14:imgProps>
              </a:ext>
              <a:ext uri="{28A0092B-C50C-407E-A947-70E740481C1C}">
                <a14:useLocalDpi xmlns:a14="http://schemas.microsoft.com/office/drawing/2010/main" val="0"/>
              </a:ext>
            </a:extLst>
          </a:blip>
          <a:srcRect/>
          <a:stretch>
            <a:fillRect/>
          </a:stretch>
        </p:blipFill>
        <p:spPr bwMode="auto">
          <a:xfrm>
            <a:off x="251520" y="675851"/>
            <a:ext cx="864096" cy="97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5486"/>
            <a:ext cx="3312368" cy="369332"/>
          </a:xfrm>
          <a:prstGeom prst="rect">
            <a:avLst/>
          </a:prstGeom>
          <a:noFill/>
        </p:spPr>
        <p:txBody>
          <a:bodyPr wrap="square" rtlCol="0">
            <a:spAutoFit/>
          </a:bodyPr>
          <a:lstStyle/>
          <a:p>
            <a:r>
              <a:rPr lang="en-GB" b="1" dirty="0" smtClean="0">
                <a:latin typeface="Century Gothic" panose="020B0502020202020204" pitchFamily="34" charset="0"/>
              </a:rPr>
              <a:t>Thursday 5</a:t>
            </a:r>
            <a:r>
              <a:rPr lang="en-GB" b="1" baseline="30000" dirty="0" smtClean="0">
                <a:latin typeface="Century Gothic" panose="020B0502020202020204" pitchFamily="34" charset="0"/>
              </a:rPr>
              <a:t>th</a:t>
            </a:r>
            <a:r>
              <a:rPr lang="en-GB" b="1" dirty="0" smtClean="0">
                <a:latin typeface="Century Gothic" panose="020B0502020202020204" pitchFamily="34" charset="0"/>
              </a:rPr>
              <a:t> December</a:t>
            </a:r>
            <a:endParaRPr lang="en-GB" b="1" dirty="0">
              <a:latin typeface="Century Gothic" panose="020B0502020202020204" pitchFamily="34" charset="0"/>
            </a:endParaRPr>
          </a:p>
        </p:txBody>
      </p:sp>
      <p:pic>
        <p:nvPicPr>
          <p:cNvPr id="3078"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885" b="99310" l="363" r="98911">
                        <a14:foregroundMark x1="32486" y1="35172" x2="32486" y2="35172"/>
                        <a14:foregroundMark x1="73140" y1="32644" x2="73140" y2="32644"/>
                        <a14:foregroundMark x1="79129" y1="76782" x2="79129" y2="76782"/>
                      </a14:backgroundRemoval>
                    </a14:imgEffect>
                  </a14:imgLayer>
                </a14:imgProps>
              </a:ext>
              <a:ext uri="{28A0092B-C50C-407E-A947-70E740481C1C}">
                <a14:useLocalDpi xmlns:a14="http://schemas.microsoft.com/office/drawing/2010/main" val="0"/>
              </a:ext>
            </a:extLst>
          </a:blip>
          <a:srcRect/>
          <a:stretch>
            <a:fillRect/>
          </a:stretch>
        </p:blipFill>
        <p:spPr bwMode="auto">
          <a:xfrm>
            <a:off x="136306" y="2427734"/>
            <a:ext cx="109452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87" b="96686" l="965" r="97683">
                        <a14:foregroundMark x1="32819" y1="52047" x2="32819" y2="52047"/>
                        <a14:foregroundMark x1="70849" y1="39376" x2="70849" y2="39376"/>
                        <a14:foregroundMark x1="75483" y1="23782" x2="75483" y2="23782"/>
                        <a14:foregroundMark x1="57915" y1="23392" x2="57915" y2="23392"/>
                      </a14:backgroundRemoval>
                    </a14:imgEffect>
                  </a14:imgLayer>
                </a14:imgProps>
              </a:ext>
              <a:ext uri="{28A0092B-C50C-407E-A947-70E740481C1C}">
                <a14:useLocalDpi xmlns:a14="http://schemas.microsoft.com/office/drawing/2010/main" val="0"/>
              </a:ext>
            </a:extLst>
          </a:blip>
          <a:srcRect/>
          <a:stretch>
            <a:fillRect/>
          </a:stretch>
        </p:blipFill>
        <p:spPr bwMode="auto">
          <a:xfrm>
            <a:off x="204487" y="3844950"/>
            <a:ext cx="1092684" cy="108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8244408" y="4662381"/>
            <a:ext cx="847815" cy="461294"/>
            <a:chOff x="8244408" y="4662381"/>
            <a:chExt cx="847815" cy="461294"/>
          </a:xfrm>
          <a:solidFill>
            <a:schemeClr val="accent4">
              <a:lumMod val="75000"/>
            </a:schemeClr>
          </a:solidFill>
        </p:grpSpPr>
        <p:sp>
          <p:nvSpPr>
            <p:cNvPr id="17" name="Left Arrow 16">
              <a:hlinkClick r:id="rId10" action="ppaction://hlinksldjump"/>
            </p:cNvPr>
            <p:cNvSpPr/>
            <p:nvPr/>
          </p:nvSpPr>
          <p:spPr>
            <a:xfrm>
              <a:off x="8244408" y="4662381"/>
              <a:ext cx="813088" cy="461294"/>
            </a:xfrm>
            <a:prstGeom prst="leftArrow">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rId10" action="ppaction://hlinksldjump"/>
            </p:cNvPr>
            <p:cNvSpPr txBox="1"/>
            <p:nvPr/>
          </p:nvSpPr>
          <p:spPr>
            <a:xfrm>
              <a:off x="8423151" y="4723751"/>
              <a:ext cx="669072" cy="338554"/>
            </a:xfrm>
            <a:prstGeom prst="rect">
              <a:avLst/>
            </a:prstGeom>
            <a:grpFill/>
            <a:ln>
              <a:solidFill>
                <a:schemeClr val="accent4">
                  <a:lumMod val="75000"/>
                </a:schemeClr>
              </a:solidFill>
            </a:ln>
          </p:spPr>
          <p:txBody>
            <a:bodyPr wrap="square" rtlCol="0">
              <a:spAutoFit/>
            </a:bodyPr>
            <a:lstStyle/>
            <a:p>
              <a:pPr algn="ctr"/>
              <a:r>
                <a:rPr lang="en-GB" sz="800" dirty="0" smtClean="0">
                  <a:latin typeface="Century Gothic" panose="020B0502020202020204" pitchFamily="34" charset="0"/>
                </a:rPr>
                <a:t>Back to calendar</a:t>
              </a:r>
              <a:endParaRPr lang="en-GB" sz="800" dirty="0">
                <a:latin typeface="Century Gothic" panose="020B0502020202020204" pitchFamily="34" charset="0"/>
              </a:endParaRPr>
            </a:p>
          </p:txBody>
        </p:sp>
      </p:grpSp>
      <p:sp>
        <p:nvSpPr>
          <p:cNvPr id="12" name="TextBox 11"/>
          <p:cNvSpPr txBox="1"/>
          <p:nvPr/>
        </p:nvSpPr>
        <p:spPr>
          <a:xfrm>
            <a:off x="1297168" y="2419757"/>
            <a:ext cx="4426960" cy="1200329"/>
          </a:xfrm>
          <a:prstGeom prst="rect">
            <a:avLst/>
          </a:prstGeom>
          <a:noFill/>
        </p:spPr>
        <p:txBody>
          <a:bodyPr wrap="square" rtlCol="0">
            <a:spAutoFit/>
          </a:bodyPr>
          <a:lstStyle/>
          <a:p>
            <a:pPr lvl="0"/>
            <a:r>
              <a:rPr lang="en-GB" dirty="0" smtClean="0"/>
              <a:t>What is the foundation of your life?</a:t>
            </a:r>
          </a:p>
          <a:p>
            <a:pPr lvl="0"/>
            <a:endParaRPr lang="en-GB" dirty="0"/>
          </a:p>
          <a:p>
            <a:pPr lvl="0"/>
            <a:r>
              <a:rPr lang="en-GB" dirty="0" smtClean="0"/>
              <a:t>How can you build a strong foundation on faith in God?</a:t>
            </a:r>
            <a:endParaRPr lang="en-GB" dirty="0"/>
          </a:p>
        </p:txBody>
      </p:sp>
      <p:sp>
        <p:nvSpPr>
          <p:cNvPr id="15" name="TextBox 14"/>
          <p:cNvSpPr txBox="1"/>
          <p:nvPr/>
        </p:nvSpPr>
        <p:spPr>
          <a:xfrm>
            <a:off x="1297168" y="4009474"/>
            <a:ext cx="4426960" cy="923330"/>
          </a:xfrm>
          <a:prstGeom prst="rect">
            <a:avLst/>
          </a:prstGeom>
          <a:noFill/>
        </p:spPr>
        <p:txBody>
          <a:bodyPr wrap="square" rtlCol="0">
            <a:spAutoFit/>
          </a:bodyPr>
          <a:lstStyle/>
          <a:p>
            <a:pPr lvl="0"/>
            <a:r>
              <a:rPr lang="en-GB" dirty="0" smtClean="0"/>
              <a:t>Build My Life by </a:t>
            </a:r>
            <a:r>
              <a:rPr lang="en-GB" dirty="0" err="1" smtClean="0"/>
              <a:t>Housefires</a:t>
            </a:r>
            <a:endParaRPr lang="en-GB" dirty="0" smtClean="0"/>
          </a:p>
          <a:p>
            <a:pPr lvl="0"/>
            <a:r>
              <a:rPr lang="en-GB" dirty="0" smtClean="0">
                <a:hlinkClick r:id="rId11"/>
              </a:rPr>
              <a:t>https://youtu.be/QZW4_8_zCBE</a:t>
            </a:r>
            <a:endParaRPr lang="en-GB" dirty="0" smtClean="0"/>
          </a:p>
          <a:p>
            <a:pPr lvl="0"/>
            <a:endParaRPr lang="en-GB" dirty="0" smtClean="0"/>
          </a:p>
        </p:txBody>
      </p:sp>
      <p:sp>
        <p:nvSpPr>
          <p:cNvPr id="16" name="TextBox 15"/>
          <p:cNvSpPr txBox="1"/>
          <p:nvPr/>
        </p:nvSpPr>
        <p:spPr>
          <a:xfrm>
            <a:off x="1297171" y="675850"/>
            <a:ext cx="4426960" cy="1200329"/>
          </a:xfrm>
          <a:prstGeom prst="rect">
            <a:avLst/>
          </a:prstGeom>
          <a:noFill/>
        </p:spPr>
        <p:txBody>
          <a:bodyPr wrap="square" rtlCol="0">
            <a:spAutoFit/>
          </a:bodyPr>
          <a:lstStyle/>
          <a:p>
            <a:pPr lvl="0"/>
            <a:r>
              <a:rPr lang="en-GB" dirty="0" smtClean="0"/>
              <a:t>The </a:t>
            </a:r>
            <a:r>
              <a:rPr lang="en-GB" dirty="0"/>
              <a:t>winds blew and beat on that house, but it did not fall, because it had been founded on rock. </a:t>
            </a:r>
            <a:endParaRPr lang="en-GB" dirty="0" smtClean="0"/>
          </a:p>
          <a:p>
            <a:pPr lvl="0"/>
            <a:r>
              <a:rPr lang="en-GB" dirty="0" smtClean="0"/>
              <a:t>(Matthew </a:t>
            </a:r>
            <a:r>
              <a:rPr lang="en-GB" dirty="0"/>
              <a:t>7:25)</a:t>
            </a:r>
          </a:p>
        </p:txBody>
      </p:sp>
    </p:spTree>
    <p:extLst>
      <p:ext uri="{BB962C8B-B14F-4D97-AF65-F5344CB8AC3E}">
        <p14:creationId xmlns:p14="http://schemas.microsoft.com/office/powerpoint/2010/main" val="95425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TotalTime>
  <Words>1811</Words>
  <Application>Microsoft Office PowerPoint</Application>
  <PresentationFormat>On-screen Show (16:9)</PresentationFormat>
  <Paragraphs>228</Paragraphs>
  <Slides>31</Slides>
  <Notes>3</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Benson</dc:creator>
  <cp:lastModifiedBy>Sophie Benson</cp:lastModifiedBy>
  <cp:revision>33</cp:revision>
  <dcterms:created xsi:type="dcterms:W3CDTF">2019-11-18T10:47:44Z</dcterms:created>
  <dcterms:modified xsi:type="dcterms:W3CDTF">2019-11-19T11:05:59Z</dcterms:modified>
</cp:coreProperties>
</file>