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57" r:id="rId5"/>
    <p:sldId id="258" r:id="rId6"/>
    <p:sldId id="260"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3D6187-3265-46D1-8243-94340D6EAA44}"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180866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3D6187-3265-46D1-8243-94340D6EAA44}"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176003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3D6187-3265-46D1-8243-94340D6EAA44}"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99828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3D6187-3265-46D1-8243-94340D6EAA44}"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71962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D6187-3265-46D1-8243-94340D6EAA44}"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1873208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3D6187-3265-46D1-8243-94340D6EAA44}" type="datetimeFigureOut">
              <a:rPr lang="en-GB" smtClean="0"/>
              <a:t>21/01/2018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129962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3D6187-3265-46D1-8243-94340D6EAA44}" type="datetimeFigureOut">
              <a:rPr lang="en-GB" smtClean="0"/>
              <a:t>21/01/2018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78564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3D6187-3265-46D1-8243-94340D6EAA44}" type="datetimeFigureOut">
              <a:rPr lang="en-GB" smtClean="0"/>
              <a:t>21/01/2018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70613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D6187-3265-46D1-8243-94340D6EAA44}" type="datetimeFigureOut">
              <a:rPr lang="en-GB" smtClean="0"/>
              <a:t>21/01/2018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75490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D6187-3265-46D1-8243-94340D6EAA44}" type="datetimeFigureOut">
              <a:rPr lang="en-GB" smtClean="0"/>
              <a:t>21/01/2018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393470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D6187-3265-46D1-8243-94340D6EAA44}" type="datetimeFigureOut">
              <a:rPr lang="en-GB" smtClean="0"/>
              <a:t>21/01/2018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85426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D6187-3265-46D1-8243-94340D6EAA44}" type="datetimeFigureOut">
              <a:rPr lang="en-GB" smtClean="0"/>
              <a:t>21/01/2018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D58BE-2F26-42C1-9E61-7BD995AEDC72}" type="slidenum">
              <a:rPr lang="en-GB" smtClean="0"/>
              <a:t>‹#›</a:t>
            </a:fld>
            <a:endParaRPr lang="en-GB"/>
          </a:p>
        </p:txBody>
      </p:sp>
    </p:spTree>
    <p:extLst>
      <p:ext uri="{BB962C8B-B14F-4D97-AF65-F5344CB8AC3E}">
        <p14:creationId xmlns:p14="http://schemas.microsoft.com/office/powerpoint/2010/main" val="362509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1958975"/>
            <a:ext cx="7772400" cy="1470025"/>
          </a:xfrm>
        </p:spPr>
        <p:txBody>
          <a:bodyPr>
            <a:normAutofit/>
          </a:bodyPr>
          <a:lstStyle/>
          <a:p>
            <a:r>
              <a:rPr lang="en-GB" sz="6000" dirty="0" smtClean="0">
                <a:latin typeface="Century Gothic" panose="020B0502020202020204" pitchFamily="34" charset="0"/>
              </a:rPr>
              <a:t>Dare to be Saints!</a:t>
            </a:r>
            <a:endParaRPr lang="en-GB" sz="6000"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9539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37"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116632"/>
            <a:ext cx="7772400" cy="1470025"/>
          </a:xfrm>
        </p:spPr>
        <p:txBody>
          <a:bodyPr>
            <a:normAutofit/>
          </a:bodyPr>
          <a:lstStyle/>
          <a:p>
            <a:r>
              <a:rPr lang="en-GB" sz="6000" dirty="0" smtClean="0">
                <a:latin typeface="Century Gothic" panose="020B0502020202020204" pitchFamily="34" charset="0"/>
              </a:rPr>
              <a:t>What is a Saint?</a:t>
            </a:r>
            <a:endParaRPr lang="en-GB" sz="6000"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0" y="1844824"/>
            <a:ext cx="5852160" cy="3901440"/>
          </a:xfrm>
          <a:prstGeom prst="rect">
            <a:avLst/>
          </a:prstGeom>
        </p:spPr>
      </p:pic>
    </p:spTree>
    <p:extLst>
      <p:ext uri="{BB962C8B-B14F-4D97-AF65-F5344CB8AC3E}">
        <p14:creationId xmlns:p14="http://schemas.microsoft.com/office/powerpoint/2010/main" val="147232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37"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116632"/>
            <a:ext cx="7772400" cy="1470025"/>
          </a:xfrm>
        </p:spPr>
        <p:txBody>
          <a:bodyPr>
            <a:normAutofit/>
          </a:bodyPr>
          <a:lstStyle/>
          <a:p>
            <a:r>
              <a:rPr lang="en-GB" sz="6000" dirty="0" smtClean="0">
                <a:latin typeface="Century Gothic" panose="020B0502020202020204" pitchFamily="34" charset="0"/>
              </a:rPr>
              <a:t>What is a Saint?</a:t>
            </a:r>
            <a:endParaRPr lang="en-GB" sz="6000"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8" name="Title 1"/>
          <p:cNvSpPr txBox="1">
            <a:spLocks/>
          </p:cNvSpPr>
          <p:nvPr/>
        </p:nvSpPr>
        <p:spPr>
          <a:xfrm>
            <a:off x="323528" y="1609056"/>
            <a:ext cx="7772400" cy="374441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a:latin typeface="Century Gothic" panose="020B0502020202020204" pitchFamily="34" charset="0"/>
              </a:rPr>
              <a:t>saint</a:t>
            </a:r>
          </a:p>
          <a:p>
            <a:pPr algn="l"/>
            <a:r>
              <a:rPr lang="en-GB" sz="3600" dirty="0" err="1">
                <a:latin typeface="Century Gothic" panose="020B0502020202020204" pitchFamily="34" charset="0"/>
              </a:rPr>
              <a:t>seɪnt,s</a:t>
            </a:r>
            <a:r>
              <a:rPr lang="en-GB" sz="3600" dirty="0">
                <a:latin typeface="Century Gothic" panose="020B0502020202020204" pitchFamily="34" charset="0"/>
              </a:rPr>
              <a:t>(ə)</a:t>
            </a:r>
            <a:r>
              <a:rPr lang="en-GB" sz="3600" dirty="0" err="1">
                <a:latin typeface="Century Gothic" panose="020B0502020202020204" pitchFamily="34" charset="0"/>
              </a:rPr>
              <a:t>nt</a:t>
            </a:r>
            <a:r>
              <a:rPr lang="en-GB" sz="3600" dirty="0" smtClean="0">
                <a:latin typeface="Century Gothic" panose="020B0502020202020204" pitchFamily="34" charset="0"/>
              </a:rPr>
              <a:t>/</a:t>
            </a:r>
          </a:p>
          <a:p>
            <a:pPr algn="l"/>
            <a:endParaRPr lang="en-GB" sz="3600" dirty="0">
              <a:latin typeface="Century Gothic" panose="020B0502020202020204" pitchFamily="34" charset="0"/>
            </a:endParaRPr>
          </a:p>
          <a:p>
            <a:pPr algn="l"/>
            <a:r>
              <a:rPr lang="en-GB" sz="3600" i="1" dirty="0" smtClean="0">
                <a:latin typeface="Century Gothic" panose="020B0502020202020204" pitchFamily="34" charset="0"/>
              </a:rPr>
              <a:t>Noun</a:t>
            </a:r>
            <a:endParaRPr lang="en-GB" sz="3600" dirty="0">
              <a:latin typeface="Century Gothic" panose="020B0502020202020204" pitchFamily="34" charset="0"/>
            </a:endParaRPr>
          </a:p>
          <a:p>
            <a:pPr marL="742950" indent="-742950" algn="l">
              <a:buAutoNum type="arabicPeriod"/>
            </a:pPr>
            <a:r>
              <a:rPr lang="en-GB" sz="3600" dirty="0" smtClean="0">
                <a:latin typeface="Century Gothic" panose="020B0502020202020204" pitchFamily="34" charset="0"/>
              </a:rPr>
              <a:t>a </a:t>
            </a:r>
            <a:r>
              <a:rPr lang="en-GB" sz="3600" dirty="0">
                <a:latin typeface="Century Gothic" panose="020B0502020202020204" pitchFamily="34" charset="0"/>
              </a:rPr>
              <a:t>person acknowledged as holy or virtuous and regarded in Christian faith as being in heaven after death</a:t>
            </a:r>
            <a:r>
              <a:rPr lang="en-GB" sz="3600" dirty="0" smtClean="0">
                <a:latin typeface="Century Gothic" panose="020B0502020202020204" pitchFamily="34" charset="0"/>
              </a:rPr>
              <a:t>.</a:t>
            </a:r>
          </a:p>
          <a:p>
            <a:pPr marL="742950" indent="-742950" algn="l">
              <a:buAutoNum type="arabicPeriod"/>
            </a:pPr>
            <a:endParaRPr lang="en-GB" sz="3600" dirty="0">
              <a:latin typeface="Century Gothic" panose="020B0502020202020204" pitchFamily="34" charset="0"/>
            </a:endParaRPr>
          </a:p>
          <a:p>
            <a:pPr algn="l"/>
            <a:r>
              <a:rPr lang="en-GB" sz="3600" i="1" dirty="0" smtClean="0">
                <a:latin typeface="Century Gothic" panose="020B0502020202020204" pitchFamily="34" charset="0"/>
              </a:rPr>
              <a:t>Verb</a:t>
            </a:r>
            <a:endParaRPr lang="en-GB" sz="3600" dirty="0">
              <a:latin typeface="Century Gothic" panose="020B0502020202020204" pitchFamily="34" charset="0"/>
            </a:endParaRPr>
          </a:p>
          <a:p>
            <a:pPr algn="l"/>
            <a:r>
              <a:rPr lang="en-GB" sz="3600" dirty="0" smtClean="0">
                <a:latin typeface="Century Gothic" panose="020B0502020202020204" pitchFamily="34" charset="0"/>
              </a:rPr>
              <a:t>1.	formally </a:t>
            </a:r>
            <a:r>
              <a:rPr lang="en-GB" sz="3600" dirty="0">
                <a:latin typeface="Century Gothic" panose="020B0502020202020204" pitchFamily="34" charset="0"/>
              </a:rPr>
              <a:t>recognize as a saint; canonize.</a:t>
            </a:r>
          </a:p>
          <a:p>
            <a:pPr algn="l"/>
            <a:endParaRPr lang="en-GB" sz="3600" dirty="0">
              <a:latin typeface="Century Gothic" panose="020B0502020202020204" pitchFamily="34" charset="0"/>
            </a:endParaRPr>
          </a:p>
        </p:txBody>
      </p:sp>
    </p:spTree>
    <p:extLst>
      <p:ext uri="{BB962C8B-B14F-4D97-AF65-F5344CB8AC3E}">
        <p14:creationId xmlns:p14="http://schemas.microsoft.com/office/powerpoint/2010/main" val="278346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5" name="Rectangle 4"/>
          <p:cNvSpPr/>
          <p:nvPr/>
        </p:nvSpPr>
        <p:spPr>
          <a:xfrm>
            <a:off x="101677" y="1484784"/>
            <a:ext cx="8928992" cy="4462760"/>
          </a:xfrm>
          <a:prstGeom prst="rect">
            <a:avLst/>
          </a:prstGeom>
        </p:spPr>
        <p:txBody>
          <a:bodyPr wrap="square">
            <a:spAutoFit/>
          </a:bodyPr>
          <a:lstStyle/>
          <a:p>
            <a:r>
              <a:rPr lang="en-GB" sz="2400" dirty="0" smtClean="0">
                <a:latin typeface="Century Gothic" panose="020B0502020202020204" pitchFamily="34" charset="0"/>
              </a:rPr>
              <a:t>The Church tells us:</a:t>
            </a:r>
          </a:p>
          <a:p>
            <a:r>
              <a:rPr lang="en-GB" sz="2400" dirty="0" smtClean="0">
                <a:latin typeface="Century Gothic" panose="020B0502020202020204" pitchFamily="34" charset="0"/>
              </a:rPr>
              <a:t>“Everyone [in the Church] whether belonging to the hierarchy, or being cared for by it, is called to holiness, according to the saying of the Apostle [St. Paul]: ‘For this is the will of God, your sanctification’.” </a:t>
            </a:r>
            <a:endParaRPr lang="en-GB" sz="2400" b="1" dirty="0">
              <a:latin typeface="Century Gothic" panose="020B0502020202020204" pitchFamily="34" charset="0"/>
            </a:endParaRPr>
          </a:p>
          <a:p>
            <a:endParaRPr lang="en-GB" sz="3600" b="1" dirty="0">
              <a:latin typeface="Century Gothic" panose="020B0502020202020204" pitchFamily="34" charset="0"/>
            </a:endParaRPr>
          </a:p>
          <a:p>
            <a:r>
              <a:rPr lang="en-GB" sz="3200" b="1" dirty="0" smtClean="0">
                <a:latin typeface="Century Gothic" panose="020B0502020202020204" pitchFamily="34" charset="0"/>
              </a:rPr>
              <a:t>This means we are all called to holiness, we are all called to be saints!</a:t>
            </a:r>
          </a:p>
          <a:p>
            <a:r>
              <a:rPr lang="en-GB" sz="3200" b="1" dirty="0" smtClean="0">
                <a:latin typeface="Century Gothic" panose="020B0502020202020204" pitchFamily="34" charset="0"/>
              </a:rPr>
              <a:t>We are called to lead lives that inspire others.</a:t>
            </a:r>
          </a:p>
        </p:txBody>
      </p:sp>
      <p:sp>
        <p:nvSpPr>
          <p:cNvPr id="12" name="Title 1"/>
          <p:cNvSpPr>
            <a:spLocks noGrp="1"/>
          </p:cNvSpPr>
          <p:nvPr>
            <p:ph type="ctrTitle"/>
          </p:nvPr>
        </p:nvSpPr>
        <p:spPr>
          <a:xfrm>
            <a:off x="-16287" y="8531"/>
            <a:ext cx="9176574" cy="1470025"/>
          </a:xfrm>
        </p:spPr>
        <p:txBody>
          <a:bodyPr>
            <a:noAutofit/>
          </a:bodyPr>
          <a:lstStyle/>
          <a:p>
            <a:r>
              <a:rPr lang="en-GB" sz="4800" dirty="0" smtClean="0">
                <a:latin typeface="Century Gothic" panose="020B0502020202020204" pitchFamily="34" charset="0"/>
              </a:rPr>
              <a:t>“Universal Call To Holiness”</a:t>
            </a:r>
            <a:endParaRPr lang="en-GB" sz="4800" dirty="0">
              <a:latin typeface="Century Gothic" panose="020B0502020202020204" pitchFamily="34" charset="0"/>
            </a:endParaRPr>
          </a:p>
        </p:txBody>
      </p:sp>
    </p:spTree>
    <p:extLst>
      <p:ext uri="{BB962C8B-B14F-4D97-AF65-F5344CB8AC3E}">
        <p14:creationId xmlns:p14="http://schemas.microsoft.com/office/powerpoint/2010/main" val="122188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11" name="Rectangle 10"/>
          <p:cNvSpPr/>
          <p:nvPr/>
        </p:nvSpPr>
        <p:spPr>
          <a:xfrm>
            <a:off x="200530" y="836712"/>
            <a:ext cx="7611830" cy="4154984"/>
          </a:xfrm>
          <a:prstGeom prst="rect">
            <a:avLst/>
          </a:prstGeom>
        </p:spPr>
        <p:txBody>
          <a:bodyPr wrap="square">
            <a:spAutoFit/>
          </a:bodyPr>
          <a:lstStyle/>
          <a:p>
            <a:r>
              <a:rPr lang="en-GB" sz="2400" dirty="0" smtClean="0">
                <a:latin typeface="Century Gothic" panose="020B0502020202020204" pitchFamily="34" charset="0"/>
              </a:rPr>
              <a:t>The Scriptures tell us that God cares about our holiness: “Be perfect as your heavenly Father is perfect” (Matthew 5:48)</a:t>
            </a:r>
          </a:p>
          <a:p>
            <a:endParaRPr lang="en-GB" sz="2400" dirty="0" smtClean="0">
              <a:latin typeface="Century Gothic" panose="020B0502020202020204" pitchFamily="34" charset="0"/>
            </a:endParaRPr>
          </a:p>
          <a:p>
            <a:r>
              <a:rPr lang="en-GB" sz="2400" dirty="0" smtClean="0">
                <a:latin typeface="Century Gothic" panose="020B0502020202020204" pitchFamily="34" charset="0"/>
              </a:rPr>
              <a:t>“But, I could never be ‘perfect…”</a:t>
            </a:r>
          </a:p>
          <a:p>
            <a:endParaRPr lang="en-GB" sz="2400" dirty="0">
              <a:latin typeface="Century Gothic" panose="020B0502020202020204" pitchFamily="34" charset="0"/>
            </a:endParaRPr>
          </a:p>
          <a:p>
            <a:r>
              <a:rPr lang="en-GB" sz="2400" dirty="0" smtClean="0">
                <a:latin typeface="Century Gothic" panose="020B0502020202020204" pitchFamily="34" charset="0"/>
              </a:rPr>
              <a:t>Holiness is not about perfection. It may seem that we could never live up to the lives of the great Saints we hear about in the Church but they had real struggles and obstacles to overcome in their love of God and of neighbour.</a:t>
            </a:r>
            <a:endParaRPr lang="en-GB" sz="2400" dirty="0">
              <a:latin typeface="Century Gothic" panose="020B0502020202020204" pitchFamily="34" charset="0"/>
            </a:endParaRPr>
          </a:p>
        </p:txBody>
      </p:sp>
    </p:spTree>
    <p:extLst>
      <p:ext uri="{BB962C8B-B14F-4D97-AF65-F5344CB8AC3E}">
        <p14:creationId xmlns:p14="http://schemas.microsoft.com/office/powerpoint/2010/main" val="219159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5" name="Rectangle 4"/>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a:spLocks noGrp="1"/>
          </p:cNvSpPr>
          <p:nvPr>
            <p:ph type="ctrTitle"/>
          </p:nvPr>
        </p:nvSpPr>
        <p:spPr>
          <a:xfrm>
            <a:off x="685800" y="116632"/>
            <a:ext cx="7772400" cy="1470025"/>
          </a:xfrm>
        </p:spPr>
        <p:txBody>
          <a:bodyPr>
            <a:normAutofit fontScale="90000"/>
          </a:bodyPr>
          <a:lstStyle/>
          <a:p>
            <a:r>
              <a:rPr lang="en-GB" sz="6000" dirty="0" smtClean="0">
                <a:latin typeface="Century Gothic" panose="020B0502020202020204" pitchFamily="34" charset="0"/>
              </a:rPr>
              <a:t>How can I answer the call to holiness?</a:t>
            </a:r>
            <a:endParaRPr lang="en-GB" sz="6000" dirty="0">
              <a:latin typeface="Century Gothic" panose="020B0502020202020204" pitchFamily="34" charset="0"/>
            </a:endParaRPr>
          </a:p>
        </p:txBody>
      </p:sp>
      <p:sp>
        <p:nvSpPr>
          <p:cNvPr id="8" name="Title 1"/>
          <p:cNvSpPr txBox="1">
            <a:spLocks/>
          </p:cNvSpPr>
          <p:nvPr/>
        </p:nvSpPr>
        <p:spPr>
          <a:xfrm>
            <a:off x="251520" y="2780928"/>
            <a:ext cx="8640960" cy="1807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latin typeface="Century Gothic" panose="020B0502020202020204" pitchFamily="34" charset="0"/>
              </a:rPr>
              <a:t>Pope St John Paul II once told young people</a:t>
            </a:r>
          </a:p>
          <a:p>
            <a:endParaRPr lang="en-GB" sz="2000" dirty="0" smtClean="0">
              <a:latin typeface="Century Gothic" panose="020B0502020202020204" pitchFamily="34" charset="0"/>
            </a:endParaRPr>
          </a:p>
          <a:p>
            <a:r>
              <a:rPr lang="en-GB" sz="2200" dirty="0" smtClean="0">
                <a:latin typeface="Century Gothic" panose="020B0502020202020204" pitchFamily="34" charset="0"/>
              </a:rPr>
              <a:t>“Dear young people </a:t>
            </a:r>
            <a:r>
              <a:rPr lang="en-GB" sz="2200" dirty="0">
                <a:latin typeface="Century Gothic" panose="020B0502020202020204" pitchFamily="34" charset="0"/>
              </a:rPr>
              <a:t>of every continent, do not be afraid to be the saints of the new </a:t>
            </a:r>
            <a:r>
              <a:rPr lang="en-GB" sz="2200" dirty="0" smtClean="0">
                <a:latin typeface="Century Gothic" panose="020B0502020202020204" pitchFamily="34" charset="0"/>
              </a:rPr>
              <a:t>millennium! </a:t>
            </a:r>
          </a:p>
          <a:p>
            <a:r>
              <a:rPr lang="en-GB" sz="2200" b="1" dirty="0" smtClean="0">
                <a:latin typeface="Century Gothic" panose="020B0502020202020204" pitchFamily="34" charset="0"/>
              </a:rPr>
              <a:t>Be </a:t>
            </a:r>
            <a:r>
              <a:rPr lang="en-GB" sz="2200" b="1" dirty="0">
                <a:latin typeface="Century Gothic" panose="020B0502020202020204" pitchFamily="34" charset="0"/>
              </a:rPr>
              <a:t>contemplative, love prayer; be coherent with your faith and generous in the service of your brothers and sisters, be active members of the Church and builders of </a:t>
            </a:r>
            <a:r>
              <a:rPr lang="en-GB" sz="2200" b="1" dirty="0" smtClean="0">
                <a:latin typeface="Century Gothic" panose="020B0502020202020204" pitchFamily="34" charset="0"/>
              </a:rPr>
              <a:t>peace.</a:t>
            </a:r>
            <a:endParaRPr lang="en-GB" sz="2200" dirty="0" smtClean="0">
              <a:latin typeface="Century Gothic" panose="020B0502020202020204" pitchFamily="34" charset="0"/>
            </a:endParaRPr>
          </a:p>
          <a:p>
            <a:r>
              <a:rPr lang="en-GB" sz="2200" dirty="0" smtClean="0">
                <a:latin typeface="Century Gothic" panose="020B0502020202020204" pitchFamily="34" charset="0"/>
              </a:rPr>
              <a:t>To </a:t>
            </a:r>
            <a:r>
              <a:rPr lang="en-GB" sz="2200" dirty="0">
                <a:latin typeface="Century Gothic" panose="020B0502020202020204" pitchFamily="34" charset="0"/>
              </a:rPr>
              <a:t>succeed in this demanding project of life, continue to listen to His Word, draw strength from the Sacraments, especially the Eucharist and </a:t>
            </a:r>
            <a:r>
              <a:rPr lang="en-GB" sz="2200" dirty="0" smtClean="0">
                <a:latin typeface="Century Gothic" panose="020B0502020202020204" pitchFamily="34" charset="0"/>
              </a:rPr>
              <a:t>Penance.</a:t>
            </a:r>
          </a:p>
          <a:p>
            <a:r>
              <a:rPr lang="en-GB" sz="2200" dirty="0" smtClean="0">
                <a:latin typeface="Century Gothic" panose="020B0502020202020204" pitchFamily="34" charset="0"/>
              </a:rPr>
              <a:t>The </a:t>
            </a:r>
            <a:r>
              <a:rPr lang="en-GB" sz="2200" dirty="0">
                <a:latin typeface="Century Gothic" panose="020B0502020202020204" pitchFamily="34" charset="0"/>
              </a:rPr>
              <a:t>Lord wants you to be intrepid apostles of his Gospel and builders of a new humanity.</a:t>
            </a:r>
            <a:r>
              <a:rPr lang="en-GB" sz="2200" dirty="0" smtClean="0">
                <a:latin typeface="Century Gothic" panose="020B0502020202020204" pitchFamily="34" charset="0"/>
              </a:rPr>
              <a:t>”</a:t>
            </a:r>
          </a:p>
        </p:txBody>
      </p:sp>
    </p:spTree>
    <p:extLst>
      <p:ext uri="{BB962C8B-B14F-4D97-AF65-F5344CB8AC3E}">
        <p14:creationId xmlns:p14="http://schemas.microsoft.com/office/powerpoint/2010/main" val="337816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5" name="Rectangle 4"/>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9" name="Title 1"/>
          <p:cNvSpPr txBox="1">
            <a:spLocks/>
          </p:cNvSpPr>
          <p:nvPr/>
        </p:nvSpPr>
        <p:spPr>
          <a:xfrm>
            <a:off x="251520" y="2780928"/>
            <a:ext cx="8640960" cy="1807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en-GB" sz="2200" dirty="0" smtClean="0">
              <a:latin typeface="Century Gothic" panose="020B0502020202020204" pitchFamily="34" charset="0"/>
            </a:endParaRPr>
          </a:p>
        </p:txBody>
      </p:sp>
      <p:sp>
        <p:nvSpPr>
          <p:cNvPr id="10" name="TextBox 9"/>
          <p:cNvSpPr txBox="1"/>
          <p:nvPr/>
        </p:nvSpPr>
        <p:spPr>
          <a:xfrm>
            <a:off x="107504" y="116632"/>
            <a:ext cx="8928992" cy="830997"/>
          </a:xfrm>
          <a:prstGeom prst="rect">
            <a:avLst/>
          </a:prstGeom>
          <a:noFill/>
        </p:spPr>
        <p:txBody>
          <a:bodyPr wrap="square" rtlCol="0">
            <a:spAutoFit/>
          </a:bodyPr>
          <a:lstStyle/>
          <a:p>
            <a:pPr algn="ctr"/>
            <a:r>
              <a:rPr lang="en-GB" sz="4800" dirty="0" smtClean="0">
                <a:latin typeface="Century Gothic" panose="020B0502020202020204" pitchFamily="34" charset="0"/>
              </a:rPr>
              <a:t>Will I be a Saint of today?</a:t>
            </a:r>
            <a:endParaRPr lang="en-GB" sz="4800" dirty="0">
              <a:latin typeface="Century Gothic" panose="020B0502020202020204" pitchFamily="34" charset="0"/>
            </a:endParaRPr>
          </a:p>
        </p:txBody>
      </p:sp>
      <p:sp>
        <p:nvSpPr>
          <p:cNvPr id="11" name="TextBox 10"/>
          <p:cNvSpPr txBox="1"/>
          <p:nvPr/>
        </p:nvSpPr>
        <p:spPr>
          <a:xfrm>
            <a:off x="395536" y="1412776"/>
            <a:ext cx="8496944" cy="4154984"/>
          </a:xfrm>
          <a:prstGeom prst="rect">
            <a:avLst/>
          </a:prstGeom>
          <a:noFill/>
        </p:spPr>
        <p:txBody>
          <a:bodyPr wrap="square" rtlCol="0">
            <a:spAutoFit/>
          </a:bodyPr>
          <a:lstStyle/>
          <a:p>
            <a:r>
              <a:rPr lang="en-GB" sz="2400" dirty="0" smtClean="0">
                <a:latin typeface="Century Gothic" panose="020B0502020202020204" pitchFamily="34" charset="0"/>
              </a:rPr>
              <a:t>Holiness is all about the choices we make in life:</a:t>
            </a:r>
          </a:p>
          <a:p>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Will I choose to love God and love my neighbour?</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Will I follow where God leads me?</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Will I reach out to those around me?</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Will I accept who God has created me to be?</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Will I share my God-given gifts and talents?</a:t>
            </a:r>
            <a:endParaRPr lang="en-GB" sz="2400" dirty="0">
              <a:latin typeface="Century Gothic" panose="020B0502020202020204" pitchFamily="34" charset="0"/>
            </a:endParaRPr>
          </a:p>
        </p:txBody>
      </p:sp>
    </p:spTree>
    <p:extLst>
      <p:ext uri="{BB962C8B-B14F-4D97-AF65-F5344CB8AC3E}">
        <p14:creationId xmlns:p14="http://schemas.microsoft.com/office/powerpoint/2010/main" val="353534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5" name="Rectangle 4"/>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9" name="Title 1"/>
          <p:cNvSpPr txBox="1">
            <a:spLocks/>
          </p:cNvSpPr>
          <p:nvPr/>
        </p:nvSpPr>
        <p:spPr>
          <a:xfrm>
            <a:off x="251520" y="2780928"/>
            <a:ext cx="8640960" cy="1807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en-GB" sz="2200" dirty="0" smtClean="0">
              <a:latin typeface="Century Gothic" panose="020B0502020202020204" pitchFamily="34" charset="0"/>
            </a:endParaRPr>
          </a:p>
        </p:txBody>
      </p:sp>
      <p:sp>
        <p:nvSpPr>
          <p:cNvPr id="2" name="TextBox 1"/>
          <p:cNvSpPr txBox="1"/>
          <p:nvPr/>
        </p:nvSpPr>
        <p:spPr>
          <a:xfrm>
            <a:off x="616645" y="404664"/>
            <a:ext cx="7882644" cy="1569660"/>
          </a:xfrm>
          <a:prstGeom prst="rect">
            <a:avLst/>
          </a:prstGeom>
          <a:noFill/>
        </p:spPr>
        <p:txBody>
          <a:bodyPr wrap="square" rtlCol="0">
            <a:spAutoFit/>
          </a:bodyPr>
          <a:lstStyle/>
          <a:p>
            <a:pPr algn="ctr"/>
            <a:r>
              <a:rPr lang="en-GB" sz="4800" dirty="0" smtClean="0">
                <a:latin typeface="Century Gothic" panose="020B0502020202020204" pitchFamily="34" charset="0"/>
              </a:rPr>
              <a:t>What choice will you make today?</a:t>
            </a:r>
            <a:endParaRPr lang="en-GB" sz="4800" dirty="0">
              <a:latin typeface="Century Gothic" panose="020B0502020202020204" pitchFamily="34" charset="0"/>
            </a:endParaRPr>
          </a:p>
        </p:txBody>
      </p:sp>
      <p:sp>
        <p:nvSpPr>
          <p:cNvPr id="3" name="TextBox 2"/>
          <p:cNvSpPr txBox="1"/>
          <p:nvPr/>
        </p:nvSpPr>
        <p:spPr>
          <a:xfrm>
            <a:off x="3131840" y="2779261"/>
            <a:ext cx="5779609" cy="2677656"/>
          </a:xfrm>
          <a:prstGeom prst="rect">
            <a:avLst/>
          </a:prstGeom>
          <a:noFill/>
        </p:spPr>
        <p:txBody>
          <a:bodyPr wrap="square" rtlCol="0">
            <a:spAutoFit/>
          </a:bodyPr>
          <a:lstStyle/>
          <a:p>
            <a:pPr algn="ctr"/>
            <a:r>
              <a:rPr lang="en-GB" sz="2800" dirty="0">
                <a:latin typeface="Century Gothic" panose="020B0502020202020204" pitchFamily="34" charset="0"/>
              </a:rPr>
              <a:t>“Remain steadfast in the journey of faith, with firm hope in the Lord. This is the secret of our journey! He gives us the courage to swim against the </a:t>
            </a:r>
            <a:r>
              <a:rPr lang="en-GB" sz="2800" dirty="0" smtClean="0">
                <a:latin typeface="Century Gothic" panose="020B0502020202020204" pitchFamily="34" charset="0"/>
              </a:rPr>
              <a:t>tide.” Pope Francis</a:t>
            </a:r>
            <a:endParaRPr lang="en-GB" sz="2800" dirty="0">
              <a:latin typeface="Century Gothic" panose="020B0502020202020204" pitchFamily="34" charset="0"/>
            </a:endParaRPr>
          </a:p>
        </p:txBody>
      </p:sp>
      <p:pic>
        <p:nvPicPr>
          <p:cNvPr id="1026" name="Picture 2" descr="C:\Users\sophie.benson\Documents\130919_FG_PopeFrancisLiberal.jpg.CROP.article568-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l="3393" r="14917"/>
          <a:stretch/>
        </p:blipFill>
        <p:spPr bwMode="auto">
          <a:xfrm>
            <a:off x="23842" y="2420888"/>
            <a:ext cx="3303198" cy="3224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55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5" name="Rectangle 4"/>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9" name="Title 1"/>
          <p:cNvSpPr txBox="1">
            <a:spLocks/>
          </p:cNvSpPr>
          <p:nvPr/>
        </p:nvSpPr>
        <p:spPr>
          <a:xfrm>
            <a:off x="251520" y="2780928"/>
            <a:ext cx="8640960" cy="1807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en-GB" sz="2200" dirty="0" smtClean="0">
              <a:latin typeface="Century Gothic" panose="020B0502020202020204" pitchFamily="34" charset="0"/>
            </a:endParaRPr>
          </a:p>
        </p:txBody>
      </p:sp>
      <p:sp>
        <p:nvSpPr>
          <p:cNvPr id="6" name="Rectangle 5"/>
          <p:cNvSpPr/>
          <p:nvPr/>
        </p:nvSpPr>
        <p:spPr>
          <a:xfrm>
            <a:off x="251520" y="507240"/>
            <a:ext cx="8496944" cy="5509200"/>
          </a:xfrm>
          <a:prstGeom prst="rect">
            <a:avLst/>
          </a:prstGeom>
        </p:spPr>
        <p:txBody>
          <a:bodyPr wrap="square">
            <a:spAutoFit/>
          </a:bodyPr>
          <a:lstStyle/>
          <a:p>
            <a:pPr algn="ctr"/>
            <a:r>
              <a:rPr lang="en-GB" sz="3200" dirty="0">
                <a:latin typeface="Century Gothic" panose="020B0502020202020204" pitchFamily="34" charset="0"/>
              </a:rPr>
              <a:t>Breathe in me, O Holy Spirit, </a:t>
            </a:r>
            <a:endParaRPr lang="en-GB" sz="3200" dirty="0" smtClean="0">
              <a:latin typeface="Century Gothic" panose="020B0502020202020204" pitchFamily="34" charset="0"/>
            </a:endParaRPr>
          </a:p>
          <a:p>
            <a:pPr algn="ctr"/>
            <a:r>
              <a:rPr lang="en-GB" sz="3200" dirty="0" smtClean="0">
                <a:latin typeface="Century Gothic" panose="020B0502020202020204" pitchFamily="34" charset="0"/>
              </a:rPr>
              <a:t>that </a:t>
            </a:r>
            <a:r>
              <a:rPr lang="en-GB" sz="3200" dirty="0">
                <a:latin typeface="Century Gothic" panose="020B0502020202020204" pitchFamily="34" charset="0"/>
              </a:rPr>
              <a:t>my thoughts may all be holy.</a:t>
            </a:r>
            <a:br>
              <a:rPr lang="en-GB" sz="3200" dirty="0">
                <a:latin typeface="Century Gothic" panose="020B0502020202020204" pitchFamily="34" charset="0"/>
              </a:rPr>
            </a:br>
            <a:r>
              <a:rPr lang="en-GB" sz="3200" dirty="0">
                <a:latin typeface="Century Gothic" panose="020B0502020202020204" pitchFamily="34" charset="0"/>
              </a:rPr>
              <a:t>Act in me, O Holy Spirit, </a:t>
            </a:r>
            <a:endParaRPr lang="en-GB" sz="3200" dirty="0" smtClean="0">
              <a:latin typeface="Century Gothic" panose="020B0502020202020204" pitchFamily="34" charset="0"/>
            </a:endParaRPr>
          </a:p>
          <a:p>
            <a:pPr algn="ctr"/>
            <a:r>
              <a:rPr lang="en-GB" sz="3200" dirty="0" smtClean="0">
                <a:latin typeface="Century Gothic" panose="020B0502020202020204" pitchFamily="34" charset="0"/>
              </a:rPr>
              <a:t>that </a:t>
            </a:r>
            <a:r>
              <a:rPr lang="en-GB" sz="3200" dirty="0">
                <a:latin typeface="Century Gothic" panose="020B0502020202020204" pitchFamily="34" charset="0"/>
              </a:rPr>
              <a:t>my work, too, may be holy.</a:t>
            </a:r>
            <a:br>
              <a:rPr lang="en-GB" sz="3200" dirty="0">
                <a:latin typeface="Century Gothic" panose="020B0502020202020204" pitchFamily="34" charset="0"/>
              </a:rPr>
            </a:br>
            <a:r>
              <a:rPr lang="en-GB" sz="3200" dirty="0">
                <a:latin typeface="Century Gothic" panose="020B0502020202020204" pitchFamily="34" charset="0"/>
              </a:rPr>
              <a:t>Draw my heart, O Holy Spirit, </a:t>
            </a:r>
            <a:endParaRPr lang="en-GB" sz="3200" dirty="0" smtClean="0">
              <a:latin typeface="Century Gothic" panose="020B0502020202020204" pitchFamily="34" charset="0"/>
            </a:endParaRPr>
          </a:p>
          <a:p>
            <a:pPr algn="ctr"/>
            <a:r>
              <a:rPr lang="en-GB" sz="3200" dirty="0" smtClean="0">
                <a:latin typeface="Century Gothic" panose="020B0502020202020204" pitchFamily="34" charset="0"/>
              </a:rPr>
              <a:t>that </a:t>
            </a:r>
            <a:r>
              <a:rPr lang="en-GB" sz="3200" dirty="0">
                <a:latin typeface="Century Gothic" panose="020B0502020202020204" pitchFamily="34" charset="0"/>
              </a:rPr>
              <a:t>I love only what is holy.</a:t>
            </a:r>
            <a:br>
              <a:rPr lang="en-GB" sz="3200" dirty="0">
                <a:latin typeface="Century Gothic" panose="020B0502020202020204" pitchFamily="34" charset="0"/>
              </a:rPr>
            </a:br>
            <a:r>
              <a:rPr lang="en-GB" sz="3200" dirty="0">
                <a:latin typeface="Century Gothic" panose="020B0502020202020204" pitchFamily="34" charset="0"/>
              </a:rPr>
              <a:t>Strengthen me, O Holy Spirit, </a:t>
            </a:r>
            <a:endParaRPr lang="en-GB" sz="3200" dirty="0" smtClean="0">
              <a:latin typeface="Century Gothic" panose="020B0502020202020204" pitchFamily="34" charset="0"/>
            </a:endParaRPr>
          </a:p>
          <a:p>
            <a:pPr algn="ctr"/>
            <a:r>
              <a:rPr lang="en-GB" sz="3200" dirty="0" smtClean="0">
                <a:latin typeface="Century Gothic" panose="020B0502020202020204" pitchFamily="34" charset="0"/>
              </a:rPr>
              <a:t>to </a:t>
            </a:r>
            <a:r>
              <a:rPr lang="en-GB" sz="3200" dirty="0">
                <a:latin typeface="Century Gothic" panose="020B0502020202020204" pitchFamily="34" charset="0"/>
              </a:rPr>
              <a:t>defend all that is holy.</a:t>
            </a:r>
            <a:br>
              <a:rPr lang="en-GB" sz="3200" dirty="0">
                <a:latin typeface="Century Gothic" panose="020B0502020202020204" pitchFamily="34" charset="0"/>
              </a:rPr>
            </a:br>
            <a:r>
              <a:rPr lang="en-GB" sz="3200" dirty="0">
                <a:latin typeface="Century Gothic" panose="020B0502020202020204" pitchFamily="34" charset="0"/>
              </a:rPr>
              <a:t>Guard me so, O Holy Spirit, </a:t>
            </a:r>
            <a:endParaRPr lang="en-GB" sz="3200" dirty="0" smtClean="0">
              <a:latin typeface="Century Gothic" panose="020B0502020202020204" pitchFamily="34" charset="0"/>
            </a:endParaRPr>
          </a:p>
          <a:p>
            <a:pPr algn="ctr"/>
            <a:r>
              <a:rPr lang="en-GB" sz="3200" dirty="0" smtClean="0">
                <a:latin typeface="Century Gothic" panose="020B0502020202020204" pitchFamily="34" charset="0"/>
              </a:rPr>
              <a:t>that </a:t>
            </a:r>
            <a:r>
              <a:rPr lang="en-GB" sz="3200" dirty="0">
                <a:latin typeface="Century Gothic" panose="020B0502020202020204" pitchFamily="34" charset="0"/>
              </a:rPr>
              <a:t>I may always be holy.</a:t>
            </a:r>
            <a:br>
              <a:rPr lang="en-GB" sz="3200" dirty="0">
                <a:latin typeface="Century Gothic" panose="020B0502020202020204" pitchFamily="34" charset="0"/>
              </a:rPr>
            </a:br>
            <a:r>
              <a:rPr lang="en-GB" sz="3200" dirty="0">
                <a:latin typeface="Century Gothic" panose="020B0502020202020204" pitchFamily="34" charset="0"/>
              </a:rPr>
              <a:t>Amen.</a:t>
            </a:r>
          </a:p>
        </p:txBody>
      </p:sp>
    </p:spTree>
    <p:extLst>
      <p:ext uri="{BB962C8B-B14F-4D97-AF65-F5344CB8AC3E}">
        <p14:creationId xmlns:p14="http://schemas.microsoft.com/office/powerpoint/2010/main" val="3629164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872055F5C855448FCD14E8E58885B9" ma:contentTypeVersion="12" ma:contentTypeDescription="Create a new document." ma:contentTypeScope="" ma:versionID="6ae5411fceba11338c8d894597ff6ff4">
  <xsd:schema xmlns:xsd="http://www.w3.org/2001/XMLSchema" xmlns:xs="http://www.w3.org/2001/XMLSchema" xmlns:p="http://schemas.microsoft.com/office/2006/metadata/properties" xmlns:ns2="c84c125b-b306-4971-93e8-3321679e4ad2" xmlns:ns3="5ccac9e0-9e4c-4a67-979c-7d1d52992d79" targetNamespace="http://schemas.microsoft.com/office/2006/metadata/properties" ma:root="true" ma:fieldsID="1e9c7cec536d850934fb8c826bdf7263" ns2:_="" ns3:_="">
    <xsd:import namespace="c84c125b-b306-4971-93e8-3321679e4ad2"/>
    <xsd:import namespace="5ccac9e0-9e4c-4a67-979c-7d1d52992d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c125b-b306-4971-93e8-3321679e4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cac9e0-9e4c-4a67-979c-7d1d52992d7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25589C-CA5B-4D3D-9150-2A72055CF5E1}"/>
</file>

<file path=customXml/itemProps2.xml><?xml version="1.0" encoding="utf-8"?>
<ds:datastoreItem xmlns:ds="http://schemas.openxmlformats.org/officeDocument/2006/customXml" ds:itemID="{4CFAC34F-8D98-4685-A8E1-D56147D66A32}"/>
</file>

<file path=customXml/itemProps3.xml><?xml version="1.0" encoding="utf-8"?>
<ds:datastoreItem xmlns:ds="http://schemas.openxmlformats.org/officeDocument/2006/customXml" ds:itemID="{3C3B84B1-3AA7-40D9-BB71-C1DB54E80524}"/>
</file>

<file path=docProps/app.xml><?xml version="1.0" encoding="utf-8"?>
<Properties xmlns="http://schemas.openxmlformats.org/officeDocument/2006/extended-properties" xmlns:vt="http://schemas.openxmlformats.org/officeDocument/2006/docPropsVTypes">
  <TotalTime>3465</TotalTime>
  <Words>616</Words>
  <Application>Microsoft Office PowerPoint</Application>
  <PresentationFormat>On-screen Show (4:3)</PresentationFormat>
  <Paragraphs>58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Dare to be Saints!</vt:lpstr>
      <vt:lpstr>What is a Saint?</vt:lpstr>
      <vt:lpstr>What is a Saint?</vt:lpstr>
      <vt:lpstr>“Universal Call To Holiness”</vt:lpstr>
      <vt:lpstr>PowerPoint Presentation</vt:lpstr>
      <vt:lpstr>How can I answer the call to holiness?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Dare to be Saints!</dc:title>
  <dc:creator>Sophie Benson</dc:creator>
  <cp:lastModifiedBy>Sophie Benson</cp:lastModifiedBy>
  <cp:revision>20</cp:revision>
  <dcterms:created xsi:type="dcterms:W3CDTF">2018-01-19T10:01:37Z</dcterms:created>
  <dcterms:modified xsi:type="dcterms:W3CDTF">2018-01-21T19:47:36Z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0x010100C6872055F5C855448FCD14E8E58885B9</vt:lpwstr>
  </property>
</Properties>
</file>