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0" r:id="rId6"/>
    <p:sldId id="261" r:id="rId7"/>
    <p:sldId id="269" r:id="rId8"/>
    <p:sldId id="271" r:id="rId9"/>
    <p:sldId id="272" r:id="rId10"/>
    <p:sldId id="273" r:id="rId11"/>
    <p:sldId id="274" r:id="rId12"/>
    <p:sldId id="270" r:id="rId13"/>
    <p:sldId id="283" r:id="rId14"/>
    <p:sldId id="286" r:id="rId15"/>
    <p:sldId id="262" r:id="rId16"/>
    <p:sldId id="267" r:id="rId17"/>
    <p:sldId id="268" r:id="rId18"/>
    <p:sldId id="287" r:id="rId19"/>
    <p:sldId id="275" r:id="rId20"/>
    <p:sldId id="276" r:id="rId21"/>
    <p:sldId id="277" r:id="rId22"/>
    <p:sldId id="278" r:id="rId23"/>
    <p:sldId id="279" r:id="rId24"/>
    <p:sldId id="280" r:id="rId25"/>
    <p:sldId id="281" r:id="rId26"/>
    <p:sldId id="266" r:id="rId27"/>
    <p:sldId id="282" r:id="rId28"/>
    <p:sldId id="284" r:id="rId29"/>
    <p:sldId id="264" r:id="rId30"/>
    <p:sldId id="28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111" d="100"/>
          <a:sy n="111" d="100"/>
        </p:scale>
        <p:origin x="-162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96E0AB1-4EF6-47CA-877D-69671F3F3F9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128951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6E0AB1-4EF6-47CA-877D-69671F3F3F9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204262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6E0AB1-4EF6-47CA-877D-69671F3F3F9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401433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96E0AB1-4EF6-47CA-877D-69671F3F3F9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1771289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E0AB1-4EF6-47CA-877D-69671F3F3F9D}"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368546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96E0AB1-4EF6-47CA-877D-69671F3F3F9D}"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370001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96E0AB1-4EF6-47CA-877D-69671F3F3F9D}" type="datetimeFigureOut">
              <a:rPr lang="en-GB" smtClean="0"/>
              <a:t>07/03/2019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240366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96E0AB1-4EF6-47CA-877D-69671F3F3F9D}" type="datetimeFigureOut">
              <a:rPr lang="en-GB" smtClean="0"/>
              <a:t>07/03/2019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325826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E0AB1-4EF6-47CA-877D-69671F3F3F9D}" type="datetimeFigureOut">
              <a:rPr lang="en-GB" smtClean="0"/>
              <a:t>07/03/2019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318657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E0AB1-4EF6-47CA-877D-69671F3F3F9D}"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228540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E0AB1-4EF6-47CA-877D-69671F3F3F9D}"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89E94E-3DA0-4CB3-B4C7-16E3E0C532CD}" type="slidenum">
              <a:rPr lang="en-GB" smtClean="0"/>
              <a:t>‹#›</a:t>
            </a:fld>
            <a:endParaRPr lang="en-GB"/>
          </a:p>
        </p:txBody>
      </p:sp>
    </p:spTree>
    <p:extLst>
      <p:ext uri="{BB962C8B-B14F-4D97-AF65-F5344CB8AC3E}">
        <p14:creationId xmlns:p14="http://schemas.microsoft.com/office/powerpoint/2010/main" val="1027148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E0AB1-4EF6-47CA-877D-69671F3F3F9D}" type="datetimeFigureOut">
              <a:rPr lang="en-GB" smtClean="0"/>
              <a:t>07/03/2019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9E94E-3DA0-4CB3-B4C7-16E3E0C532CD}" type="slidenum">
              <a:rPr lang="en-GB" smtClean="0"/>
              <a:t>‹#›</a:t>
            </a:fld>
            <a:endParaRPr lang="en-GB"/>
          </a:p>
        </p:txBody>
      </p:sp>
    </p:spTree>
    <p:extLst>
      <p:ext uri="{BB962C8B-B14F-4D97-AF65-F5344CB8AC3E}">
        <p14:creationId xmlns:p14="http://schemas.microsoft.com/office/powerpoint/2010/main" val="4294236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biblegateway.com/passage/?search=John+18-19&amp;version=NRSV" TargetMode="External"/><Relationship Id="rId13" Type="http://schemas.openxmlformats.org/officeDocument/2006/relationships/hyperlink" Target="https://lifeteen.com/blog/start-prayer-journal/" TargetMode="External"/><Relationship Id="rId18" Type="http://schemas.openxmlformats.org/officeDocument/2006/relationships/slide" Target="slide7.xml"/><Relationship Id="rId26" Type="http://schemas.openxmlformats.org/officeDocument/2006/relationships/hyperlink" Target="https://www.youtube.com/watch?v=52Vm3YTDQ0s&amp;t=54s" TargetMode="External"/><Relationship Id="rId39" Type="http://schemas.openxmlformats.org/officeDocument/2006/relationships/slide" Target="slide30.xml"/><Relationship Id="rId3" Type="http://schemas.openxmlformats.org/officeDocument/2006/relationships/slide" Target="slide3.xml"/><Relationship Id="rId21" Type="http://schemas.openxmlformats.org/officeDocument/2006/relationships/slide" Target="slide8.xml"/><Relationship Id="rId34" Type="http://schemas.openxmlformats.org/officeDocument/2006/relationships/slide" Target="slide24.xml"/><Relationship Id="rId42" Type="http://schemas.openxmlformats.org/officeDocument/2006/relationships/hyperlink" Target="https://catholic-link.org/15-quotes-importance-gratitude/" TargetMode="External"/><Relationship Id="rId7" Type="http://schemas.openxmlformats.org/officeDocument/2006/relationships/hyperlink" Target="https://www.symt.org.uk/wp-content/uploads/The-Rosary-2.pdf" TargetMode="External"/><Relationship Id="rId12" Type="http://schemas.openxmlformats.org/officeDocument/2006/relationships/hyperlink" Target="https://www.symt.org.uk/wp-content/uploads/A-Guide-to-the-Sacrament-of-Reconciliation.pdf" TargetMode="External"/><Relationship Id="rId17" Type="http://schemas.openxmlformats.org/officeDocument/2006/relationships/hyperlink" Target="https://catholic-link.org/my-life-stations-of-the-cross-14-moments-jesus-infographic/" TargetMode="External"/><Relationship Id="rId25" Type="http://schemas.openxmlformats.org/officeDocument/2006/relationships/slide" Target="slide11.xml"/><Relationship Id="rId33" Type="http://schemas.openxmlformats.org/officeDocument/2006/relationships/slide" Target="slide23.xml"/><Relationship Id="rId38" Type="http://schemas.openxmlformats.org/officeDocument/2006/relationships/slide" Target="slide28.xml"/><Relationship Id="rId2" Type="http://schemas.openxmlformats.org/officeDocument/2006/relationships/image" Target="../media/image2.png"/><Relationship Id="rId16" Type="http://schemas.openxmlformats.org/officeDocument/2006/relationships/slide" Target="slide26.xml"/><Relationship Id="rId20" Type="http://schemas.openxmlformats.org/officeDocument/2006/relationships/slide" Target="slide12.xml"/><Relationship Id="rId29" Type="http://schemas.openxmlformats.org/officeDocument/2006/relationships/hyperlink" Target="https://www.crosswalk.com/faith/prayer/10-childrens-prayers-simple-and-easy-for-kids-to-pray.html" TargetMode="External"/><Relationship Id="rId41" Type="http://schemas.openxmlformats.org/officeDocument/2006/relationships/hyperlink" Target="https://www.youtube.com/watch?v=BRCKeXNMjWI" TargetMode="Externa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29.xml"/><Relationship Id="rId24" Type="http://schemas.openxmlformats.org/officeDocument/2006/relationships/slide" Target="slide10.xml"/><Relationship Id="rId32" Type="http://schemas.openxmlformats.org/officeDocument/2006/relationships/slide" Target="slide22.xml"/><Relationship Id="rId37" Type="http://schemas.openxmlformats.org/officeDocument/2006/relationships/hyperlink" Target="https://www.youtube.com/watch?v=y9N8OXkN0Rk" TargetMode="External"/><Relationship Id="rId40" Type="http://schemas.openxmlformats.org/officeDocument/2006/relationships/slide" Target="slide13.xml"/><Relationship Id="rId45" Type="http://schemas.openxmlformats.org/officeDocument/2006/relationships/slide" Target="slide20.xml"/><Relationship Id="rId5" Type="http://schemas.openxmlformats.org/officeDocument/2006/relationships/hyperlink" Target="https://www.biblegateway.com/passage/?search=Matthew+4&amp;version=NRSV" TargetMode="External"/><Relationship Id="rId15" Type="http://schemas.openxmlformats.org/officeDocument/2006/relationships/hyperlink" Target="https://catholic-link.org/90-different-ways-to-pray/" TargetMode="External"/><Relationship Id="rId23" Type="http://schemas.openxmlformats.org/officeDocument/2006/relationships/hyperlink" Target="https://catholic-link.org/the-poison-of-gossip-according-to-pope-francis/" TargetMode="External"/><Relationship Id="rId28" Type="http://schemas.openxmlformats.org/officeDocument/2006/relationships/hyperlink" Target="https://www.youtube.com/watch?v=Jsx1DIc5o4A" TargetMode="External"/><Relationship Id="rId36" Type="http://schemas.openxmlformats.org/officeDocument/2006/relationships/slide" Target="slide27.xml"/><Relationship Id="rId10" Type="http://schemas.openxmlformats.org/officeDocument/2006/relationships/slide" Target="slide5.xml"/><Relationship Id="rId19" Type="http://schemas.openxmlformats.org/officeDocument/2006/relationships/slide" Target="slide17.xml"/><Relationship Id="rId31" Type="http://schemas.openxmlformats.org/officeDocument/2006/relationships/slide" Target="slide21.xml"/><Relationship Id="rId44" Type="http://schemas.openxmlformats.org/officeDocument/2006/relationships/slide" Target="slide18.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16.xml"/><Relationship Id="rId22" Type="http://schemas.openxmlformats.org/officeDocument/2006/relationships/slide" Target="slide9.xml"/><Relationship Id="rId27" Type="http://schemas.openxmlformats.org/officeDocument/2006/relationships/slide" Target="slide19.xml"/><Relationship Id="rId30" Type="http://schemas.openxmlformats.org/officeDocument/2006/relationships/hyperlink" Target="https://www.youtube.com/watch?v=nwAYpLVyeFU" TargetMode="External"/><Relationship Id="rId35" Type="http://schemas.openxmlformats.org/officeDocument/2006/relationships/slide" Target="slide25.xml"/><Relationship Id="rId43" Type="http://schemas.openxmlformats.org/officeDocument/2006/relationships/slide" Target="slide1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blessedisshe.net/the-blog/soulful-minimalis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atholic-link.org/images/infographic-7-simple-ways-to-grow-in-holines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atholic-link.org/images/infographic-4-reasons-for-fastin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s://lifeteen.com/blog/go-home-love-family/"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openxmlformats.org/officeDocument/2006/relationships/hyperlink" Target="https://worldgifts.cafod.org.uk/" TargetMode="External"/><Relationship Id="rId3" Type="http://schemas.openxmlformats.org/officeDocument/2006/relationships/hyperlink" Target="https://cdn.shopify.com/s/files/1/0114/3957/1001/products/13-Goat-that-gives_0f698db7-df3f-4188-9b1f-f5d936c47ef0.jpg?v=1550669120" TargetMode="External"/><Relationship Id="rId7" Type="http://schemas.openxmlformats.org/officeDocument/2006/relationships/image" Target="../media/image17.png"/><Relationship Id="rId12" Type="http://schemas.openxmlformats.org/officeDocument/2006/relationships/hyperlink" Target="https://cdn.shopify.com/s/files/1/0114/3957/1001/products/3-the-net-that-protects_3dd3d9b6-d440-46a7-b812-afb6646b022c.jpg?v=1550669155" TargetMode="External"/><Relationship Id="rId17" Type="http://schemas.microsoft.com/office/2007/relationships/hdphoto" Target="../media/hdphoto5.wdp"/><Relationship Id="rId2" Type="http://schemas.openxmlformats.org/officeDocument/2006/relationships/image" Target="../media/image3.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cdn.shopify.com/s/files/1/0114/3957/1001/products/8-Teach-someone-to-read_37999ca1-e4fc-4a6f-9579-b4f869eff169.jpg?v=1550669130" TargetMode="Externa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hyperlink" Target="https://cdn.shopify.com/s/files/1/0114/3957/1001/products/12-School-starter-pack_5c4136a3-52ff-4e52-ab0d-f1eaa995627c.jpg?v=1550669073" TargetMode="External"/><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hyperlink" Target="https://cdn.shopify.com/s/files/1/0114/3957/1001/products/1.-Happy-queen-bee_ae9566a0-078c-41ce-b965-747fdcbb8048.jpg?v=1550669090" TargetMode="External"/><Relationship Id="rId1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lifeteen.com/blog/biggest-best-list-confirmation-saints-guys-girl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atholic-link.org/images/infographic-18-elements-in-the-our-fathe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benson\Downloads\LENT calendar.png">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794"/>
            <a:ext cx="9144000" cy="6402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120133" y="298809"/>
            <a:ext cx="1008112"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hlinkClick r:id="" action="ppaction://hlinkshowjump?jump=nextslide"/>
          </p:cNvPr>
          <p:cNvSpPr/>
          <p:nvPr/>
        </p:nvSpPr>
        <p:spPr>
          <a:xfrm>
            <a:off x="1104389" y="321146"/>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hlinkClick r:id="rId3" action="ppaction://hlinksldjump"/>
          </p:cNvPr>
          <p:cNvSpPr/>
          <p:nvPr/>
        </p:nvSpPr>
        <p:spPr>
          <a:xfrm>
            <a:off x="3249248" y="327994"/>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hlinkClick r:id="rId3" action="ppaction://hlinksldjump"/>
          </p:cNvPr>
          <p:cNvSpPr/>
          <p:nvPr/>
        </p:nvSpPr>
        <p:spPr>
          <a:xfrm>
            <a:off x="3249248" y="327994"/>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hlinkClick r:id="rId4" action="ppaction://hlinksldjump"/>
          </p:cNvPr>
          <p:cNvSpPr/>
          <p:nvPr/>
        </p:nvSpPr>
        <p:spPr>
          <a:xfrm>
            <a:off x="5436096" y="352028"/>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hlinkClick r:id="rId5"/>
          </p:cNvPr>
          <p:cNvSpPr/>
          <p:nvPr/>
        </p:nvSpPr>
        <p:spPr>
          <a:xfrm>
            <a:off x="44837" y="228022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hlinkClick r:id="rId6" action="ppaction://hlinksldjump"/>
          </p:cNvPr>
          <p:cNvSpPr/>
          <p:nvPr/>
        </p:nvSpPr>
        <p:spPr>
          <a:xfrm>
            <a:off x="2161788" y="334937"/>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hlinkClick r:id="rId7"/>
          </p:cNvPr>
          <p:cNvSpPr/>
          <p:nvPr/>
        </p:nvSpPr>
        <p:spPr>
          <a:xfrm>
            <a:off x="1608445" y="129235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hlinkClick r:id="rId8"/>
          </p:cNvPr>
          <p:cNvSpPr/>
          <p:nvPr/>
        </p:nvSpPr>
        <p:spPr>
          <a:xfrm>
            <a:off x="5431121" y="228590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hlinkClick r:id="rId9" action="ppaction://hlinksldjump"/>
          </p:cNvPr>
          <p:cNvSpPr/>
          <p:nvPr/>
        </p:nvSpPr>
        <p:spPr>
          <a:xfrm>
            <a:off x="49716" y="2285909"/>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hlinkClick r:id="rId10" action="ppaction://hlinksldjump"/>
          </p:cNvPr>
          <p:cNvSpPr/>
          <p:nvPr/>
        </p:nvSpPr>
        <p:spPr>
          <a:xfrm>
            <a:off x="49716" y="352028"/>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hlinkClick r:id="rId11" action="ppaction://hlinksldjump"/>
          </p:cNvPr>
          <p:cNvSpPr/>
          <p:nvPr/>
        </p:nvSpPr>
        <p:spPr>
          <a:xfrm>
            <a:off x="4916296" y="5229200"/>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hlinkClick r:id="rId12"/>
          </p:cNvPr>
          <p:cNvSpPr/>
          <p:nvPr/>
        </p:nvSpPr>
        <p:spPr>
          <a:xfrm>
            <a:off x="5438535" y="4293096"/>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hlinkClick r:id="rId13"/>
          </p:cNvPr>
          <p:cNvSpPr/>
          <p:nvPr/>
        </p:nvSpPr>
        <p:spPr>
          <a:xfrm>
            <a:off x="2214528" y="4293095"/>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hlinkClick r:id="rId14" action="ppaction://hlinksldjump"/>
          </p:cNvPr>
          <p:cNvSpPr/>
          <p:nvPr/>
        </p:nvSpPr>
        <p:spPr>
          <a:xfrm>
            <a:off x="4396401" y="2285909"/>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hlinkClick r:id="rId15"/>
          </p:cNvPr>
          <p:cNvSpPr/>
          <p:nvPr/>
        </p:nvSpPr>
        <p:spPr>
          <a:xfrm>
            <a:off x="564636" y="3274663"/>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hlinkClick r:id="rId16" action="ppaction://hlinksldjump"/>
          </p:cNvPr>
          <p:cNvSpPr/>
          <p:nvPr/>
        </p:nvSpPr>
        <p:spPr>
          <a:xfrm>
            <a:off x="6519031" y="4275156"/>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hlinkClick r:id="rId17"/>
          </p:cNvPr>
          <p:cNvSpPr/>
          <p:nvPr/>
        </p:nvSpPr>
        <p:spPr>
          <a:xfrm>
            <a:off x="564636" y="5229200"/>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hlinkClick r:id="rId18" action="ppaction://hlinksldjump"/>
          </p:cNvPr>
          <p:cNvSpPr/>
          <p:nvPr/>
        </p:nvSpPr>
        <p:spPr>
          <a:xfrm>
            <a:off x="4363943" y="334937"/>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hlinkClick r:id="rId19" action="ppaction://hlinksldjump"/>
          </p:cNvPr>
          <p:cNvSpPr/>
          <p:nvPr/>
        </p:nvSpPr>
        <p:spPr>
          <a:xfrm>
            <a:off x="6522078" y="2292852"/>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hlinkClick r:id="rId20" action="ppaction://hlinksldjump"/>
          </p:cNvPr>
          <p:cNvSpPr/>
          <p:nvPr/>
        </p:nvSpPr>
        <p:spPr>
          <a:xfrm>
            <a:off x="6948264" y="1305715"/>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hlinkClick r:id="rId21" action="ppaction://hlinksldjump"/>
          </p:cNvPr>
          <p:cNvSpPr/>
          <p:nvPr/>
        </p:nvSpPr>
        <p:spPr>
          <a:xfrm>
            <a:off x="6470816" y="321146"/>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hlinkClick r:id="rId22" action="ppaction://hlinksldjump"/>
          </p:cNvPr>
          <p:cNvSpPr/>
          <p:nvPr/>
        </p:nvSpPr>
        <p:spPr>
          <a:xfrm>
            <a:off x="551091" y="1328487"/>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hlinkClick r:id="rId23"/>
          </p:cNvPr>
          <p:cNvSpPr/>
          <p:nvPr/>
        </p:nvSpPr>
        <p:spPr>
          <a:xfrm>
            <a:off x="2681587" y="128667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hlinkClick r:id="rId24" action="ppaction://hlinksldjump"/>
          </p:cNvPr>
          <p:cNvSpPr/>
          <p:nvPr/>
        </p:nvSpPr>
        <p:spPr>
          <a:xfrm>
            <a:off x="3784867" y="128667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hlinkClick r:id="rId25" action="ppaction://hlinksldjump"/>
          </p:cNvPr>
          <p:cNvSpPr/>
          <p:nvPr/>
        </p:nvSpPr>
        <p:spPr>
          <a:xfrm>
            <a:off x="4872782" y="1328487"/>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hlinkClick r:id="rId26"/>
          </p:cNvPr>
          <p:cNvSpPr/>
          <p:nvPr/>
        </p:nvSpPr>
        <p:spPr>
          <a:xfrm>
            <a:off x="5908665" y="1301876"/>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hlinkClick r:id="rId27" action="ppaction://hlinksldjump"/>
          </p:cNvPr>
          <p:cNvSpPr/>
          <p:nvPr/>
        </p:nvSpPr>
        <p:spPr>
          <a:xfrm>
            <a:off x="1692289" y="327377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hlinkClick r:id="rId28"/>
          </p:cNvPr>
          <p:cNvSpPr/>
          <p:nvPr/>
        </p:nvSpPr>
        <p:spPr>
          <a:xfrm>
            <a:off x="2727009" y="327377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hlinkClick r:id="rId29"/>
          </p:cNvPr>
          <p:cNvSpPr/>
          <p:nvPr/>
        </p:nvSpPr>
        <p:spPr>
          <a:xfrm>
            <a:off x="3833183" y="3299545"/>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hlinkClick r:id="rId30"/>
          </p:cNvPr>
          <p:cNvSpPr/>
          <p:nvPr/>
        </p:nvSpPr>
        <p:spPr>
          <a:xfrm>
            <a:off x="4911321" y="3286402"/>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hlinkClick r:id="rId31" action="ppaction://hlinksldjump"/>
          </p:cNvPr>
          <p:cNvSpPr/>
          <p:nvPr/>
        </p:nvSpPr>
        <p:spPr>
          <a:xfrm>
            <a:off x="7049829" y="3309950"/>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hlinkClick r:id="rId32" action="ppaction://hlinksldjump"/>
          </p:cNvPr>
          <p:cNvSpPr/>
          <p:nvPr/>
        </p:nvSpPr>
        <p:spPr>
          <a:xfrm>
            <a:off x="49716" y="4278627"/>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hlinkClick r:id="rId33" action="ppaction://hlinksldjump"/>
          </p:cNvPr>
          <p:cNvSpPr/>
          <p:nvPr/>
        </p:nvSpPr>
        <p:spPr>
          <a:xfrm>
            <a:off x="1122803" y="4267329"/>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hlinkClick r:id="rId34" action="ppaction://hlinksldjump"/>
          </p:cNvPr>
          <p:cNvSpPr/>
          <p:nvPr/>
        </p:nvSpPr>
        <p:spPr>
          <a:xfrm>
            <a:off x="3282691" y="4281345"/>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hlinkClick r:id="rId35" action="ppaction://hlinksldjump"/>
          </p:cNvPr>
          <p:cNvSpPr/>
          <p:nvPr/>
        </p:nvSpPr>
        <p:spPr>
          <a:xfrm>
            <a:off x="4393961" y="4242446"/>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hlinkClick r:id="rId36" action="ppaction://hlinksldjump"/>
          </p:cNvPr>
          <p:cNvSpPr/>
          <p:nvPr/>
        </p:nvSpPr>
        <p:spPr>
          <a:xfrm>
            <a:off x="1694728" y="5229200"/>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hlinkClick r:id="rId37"/>
          </p:cNvPr>
          <p:cNvSpPr/>
          <p:nvPr/>
        </p:nvSpPr>
        <p:spPr>
          <a:xfrm>
            <a:off x="2782539" y="5238157"/>
            <a:ext cx="1034720" cy="10004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hlinkClick r:id="rId38" action="ppaction://hlinksldjump"/>
          </p:cNvPr>
          <p:cNvSpPr/>
          <p:nvPr/>
        </p:nvSpPr>
        <p:spPr>
          <a:xfrm>
            <a:off x="3815311" y="5245641"/>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hlinkClick r:id="rId39" action="ppaction://hlinksldjump"/>
          </p:cNvPr>
          <p:cNvSpPr/>
          <p:nvPr/>
        </p:nvSpPr>
        <p:spPr>
          <a:xfrm>
            <a:off x="6010230" y="5229200"/>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hlinkClick r:id="rId40" action="ppaction://hlinksldjump"/>
          </p:cNvPr>
          <p:cNvSpPr/>
          <p:nvPr/>
        </p:nvSpPr>
        <p:spPr>
          <a:xfrm>
            <a:off x="8089428" y="1328487"/>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hlinkClick r:id="rId41"/>
          </p:cNvPr>
          <p:cNvSpPr/>
          <p:nvPr/>
        </p:nvSpPr>
        <p:spPr>
          <a:xfrm>
            <a:off x="1131872" y="2299265"/>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hlinkClick r:id="rId42"/>
          </p:cNvPr>
          <p:cNvSpPr/>
          <p:nvPr/>
        </p:nvSpPr>
        <p:spPr>
          <a:xfrm>
            <a:off x="2209347" y="2299265"/>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hlinkClick r:id="rId43" action="ppaction://hlinksldjump"/>
          </p:cNvPr>
          <p:cNvSpPr/>
          <p:nvPr/>
        </p:nvSpPr>
        <p:spPr>
          <a:xfrm>
            <a:off x="3295511" y="2328980"/>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hlinkClick r:id="rId44" action="ppaction://hlinksldjump"/>
          </p:cNvPr>
          <p:cNvSpPr/>
          <p:nvPr/>
        </p:nvSpPr>
        <p:spPr>
          <a:xfrm>
            <a:off x="7569628" y="2299265"/>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hlinkClick r:id="rId45" action="ppaction://hlinksldjump"/>
          </p:cNvPr>
          <p:cNvSpPr/>
          <p:nvPr/>
        </p:nvSpPr>
        <p:spPr>
          <a:xfrm>
            <a:off x="5990846" y="3253976"/>
            <a:ext cx="1039599" cy="9935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0466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454" y="116632"/>
            <a:ext cx="5104410" cy="7171194"/>
          </a:xfrm>
          <a:prstGeom prst="rect">
            <a:avLst/>
          </a:prstGeom>
          <a:noFill/>
        </p:spPr>
        <p:txBody>
          <a:bodyPr wrap="square" rtlCol="0">
            <a:spAutoFit/>
          </a:bodyPr>
          <a:lstStyle/>
          <a:p>
            <a:pPr algn="ctr"/>
            <a:r>
              <a:rPr lang="en-GB" sz="2400" dirty="0">
                <a:latin typeface="Century Gothic" panose="020B0502020202020204" pitchFamily="34" charset="0"/>
              </a:rPr>
              <a:t>What does this look like in </a:t>
            </a:r>
            <a:r>
              <a:rPr lang="en-GB" sz="2400" dirty="0" smtClean="0">
                <a:latin typeface="Century Gothic" panose="020B0502020202020204" pitchFamily="34" charset="0"/>
              </a:rPr>
              <a:t>practice?</a:t>
            </a:r>
          </a:p>
          <a:p>
            <a:pPr algn="ctr"/>
            <a:endParaRPr lang="en-GB" sz="2400" dirty="0" smtClean="0">
              <a:latin typeface="Century Gothic" panose="020B0502020202020204" pitchFamily="34" charset="0"/>
            </a:endParaRPr>
          </a:p>
          <a:p>
            <a:pPr algn="ctr"/>
            <a:r>
              <a:rPr lang="en-GB" sz="2400" dirty="0" smtClean="0">
                <a:latin typeface="Century Gothic" panose="020B0502020202020204" pitchFamily="34" charset="0"/>
              </a:rPr>
              <a:t>Each </a:t>
            </a:r>
            <a:r>
              <a:rPr lang="en-GB" sz="2400" dirty="0">
                <a:latin typeface="Century Gothic" panose="020B0502020202020204" pitchFamily="34" charset="0"/>
              </a:rPr>
              <a:t>time you face a difficult situation at home or work, pray</a:t>
            </a:r>
            <a:r>
              <a:rPr lang="en-GB" sz="2400" dirty="0" smtClean="0">
                <a:latin typeface="Century Gothic" panose="020B0502020202020204" pitchFamily="34" charset="0"/>
              </a:rPr>
              <a:t>,</a:t>
            </a:r>
          </a:p>
          <a:p>
            <a:pPr algn="ctr"/>
            <a:r>
              <a:rPr lang="en-GB" sz="2400" dirty="0" smtClean="0">
                <a:latin typeface="Century Gothic" panose="020B0502020202020204" pitchFamily="34" charset="0"/>
              </a:rPr>
              <a:t>“</a:t>
            </a:r>
            <a:r>
              <a:rPr lang="en-GB" sz="2400" dirty="0">
                <a:latin typeface="Century Gothic" panose="020B0502020202020204" pitchFamily="34" charset="0"/>
              </a:rPr>
              <a:t>Lord, I offer this to you for the sake of [insert name</a:t>
            </a:r>
            <a:r>
              <a:rPr lang="en-GB" sz="2400" dirty="0" smtClean="0">
                <a:latin typeface="Century Gothic" panose="020B0502020202020204" pitchFamily="34" charset="0"/>
              </a:rPr>
              <a:t>].”</a:t>
            </a:r>
          </a:p>
          <a:p>
            <a:pPr algn="ctr"/>
            <a:endParaRPr lang="en-GB" sz="2400" dirty="0">
              <a:latin typeface="Century Gothic" panose="020B0502020202020204" pitchFamily="34" charset="0"/>
            </a:endParaRPr>
          </a:p>
          <a:p>
            <a:pPr algn="ctr"/>
            <a:r>
              <a:rPr lang="en-GB" sz="2400" dirty="0" smtClean="0">
                <a:latin typeface="Century Gothic" panose="020B0502020202020204" pitchFamily="34" charset="0"/>
              </a:rPr>
              <a:t>Each </a:t>
            </a:r>
            <a:r>
              <a:rPr lang="en-GB" sz="2400" dirty="0">
                <a:latin typeface="Century Gothic" panose="020B0502020202020204" pitchFamily="34" charset="0"/>
              </a:rPr>
              <a:t>time you suffer a small cut, or perhaps a sore throat, bear it willingly and say</a:t>
            </a:r>
            <a:r>
              <a:rPr lang="en-GB" sz="2400" dirty="0" smtClean="0">
                <a:latin typeface="Century Gothic" panose="020B0502020202020204" pitchFamily="34" charset="0"/>
              </a:rPr>
              <a:t>,</a:t>
            </a:r>
          </a:p>
          <a:p>
            <a:pPr algn="ctr"/>
            <a:r>
              <a:rPr lang="en-GB" sz="2400" dirty="0">
                <a:latin typeface="Century Gothic" panose="020B0502020202020204" pitchFamily="34" charset="0"/>
              </a:rPr>
              <a:t>“Lord, I offer this sacrifice to you for [insert name</a:t>
            </a:r>
            <a:r>
              <a:rPr lang="en-GB" sz="2400" dirty="0" smtClean="0">
                <a:latin typeface="Century Gothic" panose="020B0502020202020204" pitchFamily="34" charset="0"/>
              </a:rPr>
              <a:t>].”</a:t>
            </a:r>
          </a:p>
          <a:p>
            <a:pPr algn="ctr"/>
            <a:endParaRPr lang="en-GB" sz="2400" dirty="0">
              <a:latin typeface="Century Gothic" panose="020B0502020202020204" pitchFamily="34" charset="0"/>
            </a:endParaRPr>
          </a:p>
          <a:p>
            <a:pPr algn="ctr"/>
            <a:r>
              <a:rPr lang="en-GB" sz="1600" dirty="0" smtClean="0">
                <a:latin typeface="Century Gothic" panose="020B0502020202020204" pitchFamily="34" charset="0"/>
              </a:rPr>
              <a:t>(Brandon </a:t>
            </a:r>
            <a:r>
              <a:rPr lang="en-GB" sz="1600" dirty="0" err="1" smtClean="0">
                <a:latin typeface="Century Gothic" panose="020B0502020202020204" pitchFamily="34" charset="0"/>
              </a:rPr>
              <a:t>Voght</a:t>
            </a:r>
            <a:endParaRPr lang="en-GB" sz="1600" dirty="0" smtClean="0">
              <a:latin typeface="Century Gothic" panose="020B0502020202020204" pitchFamily="34" charset="0"/>
            </a:endParaRPr>
          </a:p>
          <a:p>
            <a:pPr algn="ctr"/>
            <a:r>
              <a:rPr lang="en-GB" sz="1600" dirty="0">
                <a:latin typeface="Century Gothic" panose="020B0502020202020204" pitchFamily="34" charset="0"/>
              </a:rPr>
              <a:t>https://www.wordonfire.org/resources/blog/how-to-offer-up-your-suffering-like-st-john-vianney/5236/)</a:t>
            </a:r>
          </a:p>
          <a:p>
            <a:pPr algn="ctr">
              <a:lnSpc>
                <a:spcPct val="150000"/>
              </a:lnSpc>
            </a:pPr>
            <a:endParaRPr lang="en-GB" sz="2400" dirty="0" smtClean="0">
              <a:latin typeface="Century Gothic" panose="020B0502020202020204" pitchFamily="34" charset="0"/>
            </a:endParaRPr>
          </a:p>
        </p:txBody>
      </p:sp>
      <p:pic>
        <p:nvPicPr>
          <p:cNvPr id="4099" name="Picture 3" descr="C:\Users\sophie.benson\Downloads\Follow m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700808"/>
            <a:ext cx="3456384" cy="34563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hlinkClick r:id="" action="ppaction://hlinkshowjump?jump=firs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372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332656"/>
            <a:ext cx="7200799" cy="461665"/>
          </a:xfrm>
          <a:prstGeom prst="rect">
            <a:avLst/>
          </a:prstGeom>
          <a:noFill/>
        </p:spPr>
        <p:txBody>
          <a:bodyPr wrap="square" rtlCol="0">
            <a:spAutoFit/>
          </a:bodyPr>
          <a:lstStyle/>
          <a:p>
            <a:r>
              <a:rPr lang="en-GB" sz="2400" dirty="0" smtClean="0">
                <a:latin typeface="Century Gothic" panose="020B0502020202020204" pitchFamily="34" charset="0"/>
              </a:rPr>
              <a:t>Instead you could…</a:t>
            </a:r>
            <a:endParaRPr lang="en-GB" sz="2400" dirty="0">
              <a:latin typeface="Century Gothic" panose="020B0502020202020204" pitchFamily="34" charset="0"/>
            </a:endParaRPr>
          </a:p>
        </p:txBody>
      </p:sp>
      <p:sp>
        <p:nvSpPr>
          <p:cNvPr id="11" name="TextBox 10"/>
          <p:cNvSpPr txBox="1"/>
          <p:nvPr/>
        </p:nvSpPr>
        <p:spPr>
          <a:xfrm>
            <a:off x="323527" y="1340768"/>
            <a:ext cx="2736305" cy="646331"/>
          </a:xfrm>
          <a:prstGeom prst="rect">
            <a:avLst/>
          </a:prstGeom>
          <a:noFill/>
        </p:spPr>
        <p:txBody>
          <a:bodyPr wrap="square" rtlCol="0">
            <a:spAutoFit/>
          </a:bodyPr>
          <a:lstStyle/>
          <a:p>
            <a:pPr algn="ctr"/>
            <a:r>
              <a:rPr lang="en-GB" dirty="0" smtClean="0">
                <a:latin typeface="Century Gothic" panose="020B0502020202020204" pitchFamily="34" charset="0"/>
              </a:rPr>
              <a:t>Play a game together </a:t>
            </a:r>
          </a:p>
          <a:p>
            <a:pPr algn="ctr"/>
            <a:r>
              <a:rPr lang="en-GB" dirty="0" smtClean="0">
                <a:latin typeface="Century Gothic" panose="020B0502020202020204" pitchFamily="34" charset="0"/>
              </a:rPr>
              <a:t>(Dust off Monopoly!)</a:t>
            </a:r>
            <a:endParaRPr lang="en-GB" dirty="0">
              <a:latin typeface="Century Gothic" panose="020B0502020202020204" pitchFamily="34" charset="0"/>
            </a:endParaRPr>
          </a:p>
        </p:txBody>
      </p:sp>
      <p:sp>
        <p:nvSpPr>
          <p:cNvPr id="12" name="TextBox 11"/>
          <p:cNvSpPr txBox="1"/>
          <p:nvPr/>
        </p:nvSpPr>
        <p:spPr>
          <a:xfrm>
            <a:off x="3260465" y="1815207"/>
            <a:ext cx="2664295" cy="923330"/>
          </a:xfrm>
          <a:prstGeom prst="rect">
            <a:avLst/>
          </a:prstGeom>
          <a:noFill/>
        </p:spPr>
        <p:txBody>
          <a:bodyPr wrap="square" rtlCol="0">
            <a:spAutoFit/>
          </a:bodyPr>
          <a:lstStyle/>
          <a:p>
            <a:pPr algn="ctr"/>
            <a:r>
              <a:rPr lang="en-GB" dirty="0" smtClean="0">
                <a:latin typeface="Century Gothic" panose="020B0502020202020204" pitchFamily="34" charset="0"/>
              </a:rPr>
              <a:t>Watch a film together, at home or at the cinema</a:t>
            </a:r>
            <a:endParaRPr lang="en-GB" dirty="0">
              <a:latin typeface="Century Gothic" panose="020B0502020202020204" pitchFamily="34" charset="0"/>
            </a:endParaRPr>
          </a:p>
        </p:txBody>
      </p:sp>
      <p:sp>
        <p:nvSpPr>
          <p:cNvPr id="13" name="TextBox 12"/>
          <p:cNvSpPr txBox="1"/>
          <p:nvPr/>
        </p:nvSpPr>
        <p:spPr>
          <a:xfrm>
            <a:off x="5580112" y="1017602"/>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Cook a meal and</a:t>
            </a:r>
          </a:p>
          <a:p>
            <a:pPr algn="ctr"/>
            <a:r>
              <a:rPr lang="en-GB" dirty="0" smtClean="0">
                <a:latin typeface="Century Gothic" panose="020B0502020202020204" pitchFamily="34" charset="0"/>
              </a:rPr>
              <a:t>eat together</a:t>
            </a:r>
            <a:endParaRPr lang="en-GB" dirty="0">
              <a:latin typeface="Century Gothic" panose="020B0502020202020204" pitchFamily="34" charset="0"/>
            </a:endParaRPr>
          </a:p>
        </p:txBody>
      </p:sp>
      <p:sp>
        <p:nvSpPr>
          <p:cNvPr id="14" name="TextBox 13"/>
          <p:cNvSpPr txBox="1"/>
          <p:nvPr/>
        </p:nvSpPr>
        <p:spPr>
          <a:xfrm>
            <a:off x="6478067" y="2601778"/>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Pray a rosary together</a:t>
            </a:r>
          </a:p>
        </p:txBody>
      </p:sp>
      <p:sp>
        <p:nvSpPr>
          <p:cNvPr id="15" name="TextBox 14"/>
          <p:cNvSpPr txBox="1"/>
          <p:nvPr/>
        </p:nvSpPr>
        <p:spPr>
          <a:xfrm>
            <a:off x="518261" y="4047455"/>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Talk about your days with each other</a:t>
            </a:r>
            <a:endParaRPr lang="en-GB" dirty="0">
              <a:latin typeface="Century Gothic" panose="020B0502020202020204" pitchFamily="34" charset="0"/>
            </a:endParaRPr>
          </a:p>
        </p:txBody>
      </p:sp>
      <p:sp>
        <p:nvSpPr>
          <p:cNvPr id="16" name="TextBox 15"/>
          <p:cNvSpPr txBox="1"/>
          <p:nvPr/>
        </p:nvSpPr>
        <p:spPr>
          <a:xfrm>
            <a:off x="1115616" y="2924944"/>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Invite family friends round to the house</a:t>
            </a:r>
            <a:endParaRPr lang="en-GB" dirty="0">
              <a:latin typeface="Century Gothic" panose="020B0502020202020204" pitchFamily="34" charset="0"/>
            </a:endParaRPr>
          </a:p>
        </p:txBody>
      </p:sp>
      <p:sp>
        <p:nvSpPr>
          <p:cNvPr id="17" name="TextBox 16"/>
          <p:cNvSpPr txBox="1"/>
          <p:nvPr/>
        </p:nvSpPr>
        <p:spPr>
          <a:xfrm>
            <a:off x="3563888" y="3477201"/>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Go for a walk or a bike ride</a:t>
            </a:r>
            <a:endParaRPr lang="en-GB" dirty="0">
              <a:latin typeface="Century Gothic" panose="020B0502020202020204" pitchFamily="34" charset="0"/>
            </a:endParaRPr>
          </a:p>
        </p:txBody>
      </p:sp>
      <p:sp>
        <p:nvSpPr>
          <p:cNvPr id="18" name="TextBox 17"/>
          <p:cNvSpPr txBox="1"/>
          <p:nvPr/>
        </p:nvSpPr>
        <p:spPr>
          <a:xfrm>
            <a:off x="5850469" y="4370620"/>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Make a family scrapbook</a:t>
            </a:r>
            <a:endParaRPr lang="en-GB" dirty="0">
              <a:latin typeface="Century Gothic" panose="020B0502020202020204" pitchFamily="34" charset="0"/>
            </a:endParaRPr>
          </a:p>
        </p:txBody>
      </p:sp>
      <p:sp>
        <p:nvSpPr>
          <p:cNvPr id="19" name="TextBox 18"/>
          <p:cNvSpPr txBox="1"/>
          <p:nvPr/>
        </p:nvSpPr>
        <p:spPr>
          <a:xfrm>
            <a:off x="2400106" y="5229200"/>
            <a:ext cx="2592288" cy="369332"/>
          </a:xfrm>
          <a:prstGeom prst="rect">
            <a:avLst/>
          </a:prstGeom>
          <a:noFill/>
        </p:spPr>
        <p:txBody>
          <a:bodyPr wrap="square" rtlCol="0">
            <a:spAutoFit/>
          </a:bodyPr>
          <a:lstStyle/>
          <a:p>
            <a:pPr algn="ctr"/>
            <a:r>
              <a:rPr lang="en-GB" dirty="0" smtClean="0">
                <a:latin typeface="Century Gothic" panose="020B0502020202020204" pitchFamily="34" charset="0"/>
              </a:rPr>
              <a:t>Get some jobs done</a:t>
            </a:r>
            <a:endParaRPr lang="en-GB" dirty="0">
              <a:latin typeface="Century Gothic" panose="020B0502020202020204" pitchFamily="34" charset="0"/>
            </a:endParaRPr>
          </a:p>
        </p:txBody>
      </p:sp>
      <p:sp>
        <p:nvSpPr>
          <p:cNvPr id="20" name="TextBox 19"/>
          <p:cNvSpPr txBox="1"/>
          <p:nvPr/>
        </p:nvSpPr>
        <p:spPr>
          <a:xfrm>
            <a:off x="668177" y="5958732"/>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Make a meal plan for the week</a:t>
            </a:r>
            <a:endParaRPr lang="en-GB" dirty="0">
              <a:latin typeface="Century Gothic" panose="020B0502020202020204" pitchFamily="34" charset="0"/>
            </a:endParaRPr>
          </a:p>
        </p:txBody>
      </p:sp>
      <p:sp>
        <p:nvSpPr>
          <p:cNvPr id="21" name="TextBox 20"/>
          <p:cNvSpPr txBox="1"/>
          <p:nvPr/>
        </p:nvSpPr>
        <p:spPr>
          <a:xfrm>
            <a:off x="5292080" y="5517232"/>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Plan the next family birthday</a:t>
            </a:r>
            <a:endParaRPr lang="en-GB" dirty="0">
              <a:latin typeface="Century Gothic" panose="020B0502020202020204" pitchFamily="34" charset="0"/>
            </a:endParaRPr>
          </a:p>
        </p:txBody>
      </p:sp>
    </p:spTree>
    <p:extLst>
      <p:ext uri="{BB962C8B-B14F-4D97-AF65-F5344CB8AC3E}">
        <p14:creationId xmlns:p14="http://schemas.microsoft.com/office/powerpoint/2010/main" val="3742515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benson\Downloads\Run to Ma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352" y="382352"/>
            <a:ext cx="6093296" cy="6093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hlinkClick r:id="" action="ppaction://hlinkshowjump?jump=firs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446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C:\Users\sophie.benson\Downloads\Mark 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76672"/>
            <a:ext cx="4320480"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8433" y="5282461"/>
            <a:ext cx="6627135" cy="461665"/>
          </a:xfrm>
          <a:prstGeom prst="rect">
            <a:avLst/>
          </a:prstGeom>
          <a:noFill/>
        </p:spPr>
        <p:txBody>
          <a:bodyPr wrap="none" rtlCol="0">
            <a:spAutoFit/>
          </a:bodyPr>
          <a:lstStyle/>
          <a:p>
            <a:r>
              <a:rPr lang="en-GB" sz="2400" dirty="0" smtClean="0">
                <a:latin typeface="Century Gothic" panose="020B0502020202020204" pitchFamily="34" charset="0"/>
                <a:hlinkClick r:id="rId4"/>
              </a:rPr>
              <a:t>Read a blog about Catholic Simplicity here</a:t>
            </a:r>
            <a:endParaRPr lang="en-GB" sz="2400" dirty="0">
              <a:latin typeface="Century Gothic" panose="020B0502020202020204" pitchFamily="34" charset="0"/>
            </a:endParaRPr>
          </a:p>
        </p:txBody>
      </p:sp>
    </p:spTree>
    <p:extLst>
      <p:ext uri="{BB962C8B-B14F-4D97-AF65-F5344CB8AC3E}">
        <p14:creationId xmlns:p14="http://schemas.microsoft.com/office/powerpoint/2010/main" val="461663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Users\sophie.benson\Downloads\char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356" y="418356"/>
            <a:ext cx="6021288"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178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8568952" cy="6048672"/>
          </a:xfrm>
        </p:spPr>
        <p:txBody>
          <a:bodyPr>
            <a:normAutofit/>
          </a:bodyPr>
          <a:lstStyle/>
          <a:p>
            <a:pPr marL="0" indent="0">
              <a:buNone/>
            </a:pPr>
            <a:r>
              <a:rPr lang="en-GB" sz="1600" b="1" dirty="0">
                <a:latin typeface="Century Gothic" panose="020B0502020202020204" pitchFamily="34" charset="0"/>
              </a:rPr>
              <a:t>Matthew 4:1-11 </a:t>
            </a:r>
            <a:endParaRPr lang="en-GB" sz="1600" b="1" dirty="0" smtClean="0">
              <a:latin typeface="Century Gothic" panose="020B0502020202020204" pitchFamily="34" charset="0"/>
            </a:endParaRPr>
          </a:p>
          <a:p>
            <a:pPr marL="0" indent="0">
              <a:buNone/>
            </a:pPr>
            <a:r>
              <a:rPr lang="en-GB" sz="1600" b="1" dirty="0" smtClean="0">
                <a:latin typeface="Century Gothic" panose="020B0502020202020204" pitchFamily="34" charset="0"/>
              </a:rPr>
              <a:t>The </a:t>
            </a:r>
            <a:r>
              <a:rPr lang="en-GB" sz="1600" b="1" dirty="0">
                <a:latin typeface="Century Gothic" panose="020B0502020202020204" pitchFamily="34" charset="0"/>
              </a:rPr>
              <a:t>Temptation of </a:t>
            </a:r>
            <a:r>
              <a:rPr lang="en-GB" sz="1600" b="1" dirty="0" smtClean="0">
                <a:latin typeface="Century Gothic" panose="020B0502020202020204" pitchFamily="34" charset="0"/>
              </a:rPr>
              <a:t>Jesus</a:t>
            </a:r>
          </a:p>
          <a:p>
            <a:pPr marL="0" indent="0">
              <a:buNone/>
            </a:pPr>
            <a:endParaRPr lang="en-GB" sz="1600" b="1" dirty="0">
              <a:latin typeface="Century Gothic" panose="020B0502020202020204" pitchFamily="34" charset="0"/>
            </a:endParaRPr>
          </a:p>
          <a:p>
            <a:pPr marL="0" indent="0">
              <a:buNone/>
            </a:pPr>
            <a:r>
              <a:rPr lang="en-GB" sz="1600" dirty="0" smtClean="0">
                <a:latin typeface="Century Gothic" panose="020B0502020202020204" pitchFamily="34" charset="0"/>
              </a:rPr>
              <a:t>Then </a:t>
            </a:r>
            <a:r>
              <a:rPr lang="en-GB" sz="1600" dirty="0">
                <a:latin typeface="Century Gothic" panose="020B0502020202020204" pitchFamily="34" charset="0"/>
              </a:rPr>
              <a:t>Jesus was led up by the Spirit into the wilderness to be tempted by the devil. </a:t>
            </a:r>
            <a:r>
              <a:rPr lang="en-GB" sz="1600" dirty="0" smtClean="0">
                <a:latin typeface="Century Gothic" panose="020B0502020202020204" pitchFamily="34" charset="0"/>
              </a:rPr>
              <a:t>He </a:t>
            </a:r>
            <a:r>
              <a:rPr lang="en-GB" sz="1600" dirty="0">
                <a:latin typeface="Century Gothic" panose="020B0502020202020204" pitchFamily="34" charset="0"/>
              </a:rPr>
              <a:t>fasted forty days and forty nights, and afterwards he was famished. </a:t>
            </a:r>
            <a:r>
              <a:rPr lang="en-GB" sz="1600" dirty="0" smtClean="0">
                <a:latin typeface="Century Gothic" panose="020B0502020202020204" pitchFamily="34" charset="0"/>
              </a:rPr>
              <a:t>The </a:t>
            </a:r>
            <a:r>
              <a:rPr lang="en-GB" sz="1600" dirty="0">
                <a:latin typeface="Century Gothic" panose="020B0502020202020204" pitchFamily="34" charset="0"/>
              </a:rPr>
              <a:t>tempter came and said to him, “If you are the Son of God, command these stones to become loaves of bread</a:t>
            </a:r>
            <a:r>
              <a:rPr lang="en-GB" sz="1600" dirty="0" smtClean="0">
                <a:latin typeface="Century Gothic" panose="020B0502020202020204" pitchFamily="34" charset="0"/>
              </a:rPr>
              <a:t>.”</a:t>
            </a:r>
            <a:r>
              <a:rPr lang="en-GB" sz="1600" b="1" baseline="30000" dirty="0">
                <a:latin typeface="Century Gothic" panose="020B0502020202020204" pitchFamily="34" charset="0"/>
              </a:rPr>
              <a:t> </a:t>
            </a:r>
            <a:r>
              <a:rPr lang="en-GB" sz="1600" dirty="0">
                <a:latin typeface="Century Gothic" panose="020B0502020202020204" pitchFamily="34" charset="0"/>
              </a:rPr>
              <a:t>But he answered, “It is written,</a:t>
            </a:r>
          </a:p>
          <a:p>
            <a:pPr marL="0" indent="0">
              <a:buNone/>
            </a:pPr>
            <a:r>
              <a:rPr lang="en-GB" sz="1600" dirty="0">
                <a:latin typeface="Century Gothic" panose="020B0502020202020204" pitchFamily="34" charset="0"/>
              </a:rPr>
              <a:t>‘One does not live by bread alone,</a:t>
            </a:r>
            <a:br>
              <a:rPr lang="en-GB" sz="1600" dirty="0">
                <a:latin typeface="Century Gothic" panose="020B0502020202020204" pitchFamily="34" charset="0"/>
              </a:rPr>
            </a:br>
            <a:r>
              <a:rPr lang="en-GB" sz="1600" dirty="0">
                <a:latin typeface="Century Gothic" panose="020B0502020202020204" pitchFamily="34" charset="0"/>
              </a:rPr>
              <a:t>    but by every word that comes from the mouth of God.’”</a:t>
            </a:r>
          </a:p>
          <a:p>
            <a:pPr marL="0" indent="0">
              <a:buNone/>
            </a:pPr>
            <a:r>
              <a:rPr lang="en-GB" sz="1600" dirty="0" smtClean="0">
                <a:latin typeface="Century Gothic" panose="020B0502020202020204" pitchFamily="34" charset="0"/>
              </a:rPr>
              <a:t>Then </a:t>
            </a:r>
            <a:r>
              <a:rPr lang="en-GB" sz="1600" dirty="0">
                <a:latin typeface="Century Gothic" panose="020B0502020202020204" pitchFamily="34" charset="0"/>
              </a:rPr>
              <a:t>the devil took him to the holy city and placed him on the pinnacle of the temple, </a:t>
            </a:r>
            <a:r>
              <a:rPr lang="en-GB" sz="1600" dirty="0" smtClean="0">
                <a:latin typeface="Century Gothic" panose="020B0502020202020204" pitchFamily="34" charset="0"/>
              </a:rPr>
              <a:t>saying </a:t>
            </a:r>
            <a:r>
              <a:rPr lang="en-GB" sz="1600" dirty="0">
                <a:latin typeface="Century Gothic" panose="020B0502020202020204" pitchFamily="34" charset="0"/>
              </a:rPr>
              <a:t>to him, “If you are the Son of God, throw yourself down; for it is written,</a:t>
            </a:r>
          </a:p>
          <a:p>
            <a:pPr marL="0" indent="0">
              <a:buNone/>
            </a:pPr>
            <a:r>
              <a:rPr lang="en-GB" sz="1600" dirty="0">
                <a:latin typeface="Century Gothic" panose="020B0502020202020204" pitchFamily="34" charset="0"/>
              </a:rPr>
              <a:t>‘He will command his angels concerning you,’</a:t>
            </a:r>
            <a:br>
              <a:rPr lang="en-GB" sz="1600" dirty="0">
                <a:latin typeface="Century Gothic" panose="020B0502020202020204" pitchFamily="34" charset="0"/>
              </a:rPr>
            </a:br>
            <a:r>
              <a:rPr lang="en-GB" sz="1600" dirty="0">
                <a:latin typeface="Century Gothic" panose="020B0502020202020204" pitchFamily="34" charset="0"/>
              </a:rPr>
              <a:t>    and ‘On their hands they will bear you up,</a:t>
            </a:r>
            <a:br>
              <a:rPr lang="en-GB" sz="1600" dirty="0">
                <a:latin typeface="Century Gothic" panose="020B0502020202020204" pitchFamily="34" charset="0"/>
              </a:rPr>
            </a:br>
            <a:r>
              <a:rPr lang="en-GB" sz="1600" dirty="0">
                <a:latin typeface="Century Gothic" panose="020B0502020202020204" pitchFamily="34" charset="0"/>
              </a:rPr>
              <a:t>so that you will not dash your foot against a stone.’”</a:t>
            </a:r>
          </a:p>
          <a:p>
            <a:pPr marL="0" indent="0">
              <a:buNone/>
            </a:pPr>
            <a:r>
              <a:rPr lang="en-GB" sz="1600" dirty="0" smtClean="0">
                <a:latin typeface="Century Gothic" panose="020B0502020202020204" pitchFamily="34" charset="0"/>
              </a:rPr>
              <a:t>Jesus </a:t>
            </a:r>
            <a:r>
              <a:rPr lang="en-GB" sz="1600" dirty="0">
                <a:latin typeface="Century Gothic" panose="020B0502020202020204" pitchFamily="34" charset="0"/>
              </a:rPr>
              <a:t>said to him, “Again it is written, ‘Do not put the Lord your God to the test.’”</a:t>
            </a:r>
          </a:p>
          <a:p>
            <a:pPr marL="0" indent="0">
              <a:buNone/>
            </a:pPr>
            <a:r>
              <a:rPr lang="en-GB" sz="1600" dirty="0" smtClean="0">
                <a:latin typeface="Century Gothic" panose="020B0502020202020204" pitchFamily="34" charset="0"/>
              </a:rPr>
              <a:t>Again</a:t>
            </a:r>
            <a:r>
              <a:rPr lang="en-GB" sz="1600" dirty="0">
                <a:latin typeface="Century Gothic" panose="020B0502020202020204" pitchFamily="34" charset="0"/>
              </a:rPr>
              <a:t>, the devil took him to a very high mountain and showed him all the kingdoms of the world and their </a:t>
            </a:r>
            <a:r>
              <a:rPr lang="en-GB" sz="1600" dirty="0" smtClean="0">
                <a:latin typeface="Century Gothic" panose="020B0502020202020204" pitchFamily="34" charset="0"/>
              </a:rPr>
              <a:t>splendour</a:t>
            </a:r>
            <a:r>
              <a:rPr lang="en-GB" sz="1600" dirty="0">
                <a:latin typeface="Century Gothic" panose="020B0502020202020204" pitchFamily="34" charset="0"/>
              </a:rPr>
              <a:t>; </a:t>
            </a:r>
            <a:r>
              <a:rPr lang="en-GB" sz="1600" dirty="0" smtClean="0">
                <a:latin typeface="Century Gothic" panose="020B0502020202020204" pitchFamily="34" charset="0"/>
              </a:rPr>
              <a:t>and </a:t>
            </a:r>
            <a:r>
              <a:rPr lang="en-GB" sz="1600" dirty="0">
                <a:latin typeface="Century Gothic" panose="020B0502020202020204" pitchFamily="34" charset="0"/>
              </a:rPr>
              <a:t>he said to him, “All these I will give you, if you will fall down and worship me.” </a:t>
            </a:r>
            <a:r>
              <a:rPr lang="en-GB" sz="1600" dirty="0" smtClean="0">
                <a:latin typeface="Century Gothic" panose="020B0502020202020204" pitchFamily="34" charset="0"/>
              </a:rPr>
              <a:t>Jesus </a:t>
            </a:r>
            <a:r>
              <a:rPr lang="en-GB" sz="1600" dirty="0">
                <a:latin typeface="Century Gothic" panose="020B0502020202020204" pitchFamily="34" charset="0"/>
              </a:rPr>
              <a:t>said to him, “Away with you, Satan! for it is written,</a:t>
            </a:r>
          </a:p>
          <a:p>
            <a:pPr marL="0" indent="0">
              <a:buNone/>
            </a:pPr>
            <a:r>
              <a:rPr lang="en-GB" sz="1600" dirty="0">
                <a:latin typeface="Century Gothic" panose="020B0502020202020204" pitchFamily="34" charset="0"/>
              </a:rPr>
              <a:t>‘Worship the Lord your God,</a:t>
            </a:r>
            <a:br>
              <a:rPr lang="en-GB" sz="1600" dirty="0">
                <a:latin typeface="Century Gothic" panose="020B0502020202020204" pitchFamily="34" charset="0"/>
              </a:rPr>
            </a:br>
            <a:r>
              <a:rPr lang="en-GB" sz="1600" dirty="0">
                <a:latin typeface="Century Gothic" panose="020B0502020202020204" pitchFamily="34" charset="0"/>
              </a:rPr>
              <a:t>    and serve only him</a:t>
            </a:r>
            <a:r>
              <a:rPr lang="en-GB" sz="1600" dirty="0" smtClean="0">
                <a:latin typeface="Century Gothic" panose="020B0502020202020204" pitchFamily="34" charset="0"/>
              </a:rPr>
              <a:t>.’”</a:t>
            </a:r>
          </a:p>
          <a:p>
            <a:pPr marL="0" indent="0">
              <a:buNone/>
            </a:pPr>
            <a:r>
              <a:rPr lang="en-GB" sz="1600" dirty="0" smtClean="0">
                <a:latin typeface="Century Gothic" panose="020B0502020202020204" pitchFamily="34" charset="0"/>
              </a:rPr>
              <a:t>Then </a:t>
            </a:r>
            <a:r>
              <a:rPr lang="en-GB" sz="1600" dirty="0">
                <a:latin typeface="Century Gothic" panose="020B0502020202020204" pitchFamily="34" charset="0"/>
              </a:rPr>
              <a:t>the devil left him, and suddenly angels came and waited on him.</a:t>
            </a:r>
          </a:p>
          <a:p>
            <a:pPr marL="0" indent="0">
              <a:buNone/>
            </a:pPr>
            <a:endParaRPr lang="en-GB" sz="1600" dirty="0">
              <a:latin typeface="Century Gothic" panose="020B0502020202020204" pitchFamily="34" charset="0"/>
            </a:endParaRPr>
          </a:p>
        </p:txBody>
      </p:sp>
      <p:pic>
        <p:nvPicPr>
          <p:cNvPr id="4"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142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benson\Documents\tumblr_nxrcmcW4sA1uggvbco1_1280.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 action="ppaction://hlinkshowjump?jump=firs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259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ophie.benson\Documents\tumblr_o2r9jhbEQ01uggvbco1_1280.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 action="ppaction://hlinkshowjump?jump=firs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918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2880" y="5733256"/>
            <a:ext cx="5966698" cy="461665"/>
          </a:xfrm>
          <a:prstGeom prst="rect">
            <a:avLst/>
          </a:prstGeom>
          <a:noFill/>
        </p:spPr>
        <p:txBody>
          <a:bodyPr wrap="none" rtlCol="0">
            <a:spAutoFit/>
          </a:bodyPr>
          <a:lstStyle/>
          <a:p>
            <a:r>
              <a:rPr lang="en-GB" sz="2400" dirty="0" smtClean="0">
                <a:latin typeface="Century Gothic" panose="020B0502020202020204" pitchFamily="34" charset="0"/>
                <a:hlinkClick r:id="rId3"/>
              </a:rPr>
              <a:t>Read a blog on loving your family here</a:t>
            </a:r>
            <a:endParaRPr lang="en-GB" sz="2400" dirty="0">
              <a:latin typeface="Century Gothic" panose="020B0502020202020204" pitchFamily="34" charset="0"/>
            </a:endParaRPr>
          </a:p>
        </p:txBody>
      </p:sp>
      <p:pic>
        <p:nvPicPr>
          <p:cNvPr id="13314" name="Picture 2" descr="C:\Users\sophie.benson\Downloads\'If you want to change the wor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260648"/>
            <a:ext cx="5244008" cy="524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964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836712"/>
            <a:ext cx="6408712" cy="4525963"/>
          </a:xfrm>
        </p:spPr>
        <p:txBody>
          <a:bodyPr>
            <a:normAutofit lnSpcReduction="10000"/>
          </a:bodyPr>
          <a:lstStyle/>
          <a:p>
            <a:pPr marL="0" indent="0">
              <a:buNone/>
            </a:pPr>
            <a:r>
              <a:rPr lang="en-GB" sz="2400" dirty="0">
                <a:latin typeface="Century Gothic" panose="020B0502020202020204" pitchFamily="34" charset="0"/>
              </a:rPr>
              <a:t>What are the essential things in life</a:t>
            </a:r>
            <a:r>
              <a:rPr lang="en-GB" sz="2400" dirty="0" smtClean="0">
                <a:latin typeface="Century Gothic" panose="020B0502020202020204" pitchFamily="34" charset="0"/>
              </a:rPr>
              <a:t>?</a:t>
            </a:r>
          </a:p>
          <a:p>
            <a:pPr marL="0" indent="0">
              <a:buNone/>
            </a:pPr>
            <a:endParaRPr lang="en-GB" sz="2400" dirty="0" smtClean="0">
              <a:latin typeface="Century Gothic" panose="020B0502020202020204" pitchFamily="34" charset="0"/>
            </a:endParaRPr>
          </a:p>
          <a:p>
            <a:pPr marL="0" indent="0">
              <a:buNone/>
            </a:pPr>
            <a:endParaRPr lang="en-GB" sz="2400" dirty="0">
              <a:latin typeface="Century Gothic" panose="020B0502020202020204" pitchFamily="34" charset="0"/>
            </a:endParaRPr>
          </a:p>
          <a:p>
            <a:r>
              <a:rPr lang="en-GB" sz="2400" dirty="0">
                <a:latin typeface="Century Gothic" panose="020B0502020202020204" pitchFamily="34" charset="0"/>
              </a:rPr>
              <a:t>Water </a:t>
            </a:r>
          </a:p>
          <a:p>
            <a:r>
              <a:rPr lang="en-GB" sz="2400" dirty="0">
                <a:latin typeface="Century Gothic" panose="020B0502020202020204" pitchFamily="34" charset="0"/>
              </a:rPr>
              <a:t>Shelter </a:t>
            </a:r>
          </a:p>
          <a:p>
            <a:r>
              <a:rPr lang="en-GB" sz="2400" dirty="0" smtClean="0">
                <a:latin typeface="Century Gothic" panose="020B0502020202020204" pitchFamily="34" charset="0"/>
              </a:rPr>
              <a:t>Food</a:t>
            </a:r>
          </a:p>
          <a:p>
            <a:endParaRPr lang="en-GB" sz="2400" dirty="0">
              <a:latin typeface="Century Gothic" panose="020B0502020202020204" pitchFamily="34" charset="0"/>
            </a:endParaRPr>
          </a:p>
          <a:p>
            <a:pPr marL="0" indent="0">
              <a:buNone/>
            </a:pPr>
            <a:endParaRPr lang="en-GB" sz="2400" dirty="0">
              <a:latin typeface="Century Gothic" panose="020B0502020202020204" pitchFamily="34" charset="0"/>
            </a:endParaRPr>
          </a:p>
          <a:p>
            <a:pPr marL="0" indent="0">
              <a:buNone/>
            </a:pPr>
            <a:r>
              <a:rPr lang="en-GB" sz="2400" dirty="0">
                <a:latin typeface="Century Gothic" panose="020B0502020202020204" pitchFamily="34" charset="0"/>
              </a:rPr>
              <a:t>How much do you buy </a:t>
            </a:r>
            <a:r>
              <a:rPr lang="en-GB" sz="2400" dirty="0" smtClean="0">
                <a:latin typeface="Century Gothic" panose="020B0502020202020204" pitchFamily="34" charset="0"/>
              </a:rPr>
              <a:t>in</a:t>
            </a:r>
          </a:p>
          <a:p>
            <a:pPr marL="0" indent="0">
              <a:buNone/>
            </a:pPr>
            <a:r>
              <a:rPr lang="en-GB" sz="2400" dirty="0" smtClean="0">
                <a:latin typeface="Century Gothic" panose="020B0502020202020204" pitchFamily="34" charset="0"/>
              </a:rPr>
              <a:t>a </a:t>
            </a:r>
            <a:r>
              <a:rPr lang="en-GB" sz="2400" dirty="0">
                <a:latin typeface="Century Gothic" panose="020B0502020202020204" pitchFamily="34" charset="0"/>
              </a:rPr>
              <a:t>week that you </a:t>
            </a:r>
            <a:r>
              <a:rPr lang="en-GB" sz="2400" dirty="0" smtClean="0">
                <a:latin typeface="Century Gothic" panose="020B0502020202020204" pitchFamily="34" charset="0"/>
              </a:rPr>
              <a:t>don’t</a:t>
            </a:r>
          </a:p>
          <a:p>
            <a:pPr marL="0" indent="0">
              <a:buNone/>
            </a:pPr>
            <a:r>
              <a:rPr lang="en-GB" sz="2400" dirty="0" smtClean="0">
                <a:latin typeface="Century Gothic" panose="020B0502020202020204" pitchFamily="34" charset="0"/>
              </a:rPr>
              <a:t>really </a:t>
            </a:r>
            <a:r>
              <a:rPr lang="en-GB" sz="2400" dirty="0">
                <a:latin typeface="Century Gothic" panose="020B0502020202020204" pitchFamily="34" charset="0"/>
              </a:rPr>
              <a:t>need?</a:t>
            </a:r>
          </a:p>
          <a:p>
            <a:pPr marL="0" indent="0">
              <a:buNone/>
            </a:pPr>
            <a:endParaRPr lang="en-GB" sz="2400" dirty="0">
              <a:latin typeface="Century Gothic" panose="020B0502020202020204" pitchFamily="34" charset="0"/>
            </a:endParaRPr>
          </a:p>
        </p:txBody>
      </p:sp>
      <p:pic>
        <p:nvPicPr>
          <p:cNvPr id="5" name="Picture 4">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sophie.benson\Downloads\Buy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331542"/>
            <a:ext cx="446449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60648"/>
            <a:ext cx="8424936" cy="6552728"/>
          </a:xfrm>
        </p:spPr>
        <p:txBody>
          <a:bodyPr>
            <a:normAutofit fontScale="55000" lnSpcReduction="20000"/>
          </a:bodyPr>
          <a:lstStyle/>
          <a:p>
            <a:pPr marL="0" indent="0" algn="ctr">
              <a:buNone/>
            </a:pPr>
            <a:r>
              <a:rPr lang="en-GB" sz="13100" b="1" baseline="30000" dirty="0" smtClean="0">
                <a:latin typeface="Century Gothic" panose="020B0502020202020204" pitchFamily="34" charset="0"/>
              </a:rPr>
              <a:t>Prayer</a:t>
            </a:r>
          </a:p>
          <a:p>
            <a:pPr marL="0" indent="0" algn="ctr">
              <a:buNone/>
            </a:pPr>
            <a:r>
              <a:rPr lang="en-GB" sz="5400" b="1" baseline="30000" dirty="0" smtClean="0">
                <a:latin typeface="Century Gothic" panose="020B0502020202020204" pitchFamily="34" charset="0"/>
              </a:rPr>
              <a:t>(Matthew 6:5-15)</a:t>
            </a:r>
            <a:endParaRPr lang="en-GB" sz="11400" b="1" baseline="30000" dirty="0">
              <a:latin typeface="Century Gothic" panose="020B0502020202020204" pitchFamily="34" charset="0"/>
            </a:endParaRPr>
          </a:p>
          <a:p>
            <a:pPr marL="0" indent="0">
              <a:lnSpc>
                <a:spcPct val="120000"/>
              </a:lnSpc>
              <a:spcBef>
                <a:spcPts val="0"/>
              </a:spcBef>
              <a:buNone/>
            </a:pPr>
            <a:r>
              <a:rPr lang="en-GB" dirty="0" smtClean="0">
                <a:latin typeface="Century Gothic" panose="020B0502020202020204" pitchFamily="34" charset="0"/>
              </a:rPr>
              <a:t>“And when you pray, do not be like the hypocrites, for they love to pray standing in the synagogues and on the street corners to be seen by others. Truly I tell you, they have received their reward in full. But when you pray, go into your room, close the door and pray to your Father, who is unseen. Then your Father, who sees what is done in secret, will reward you. And when you pray, do not keep on babbling like pagans, for they think they will be heard because of their many words.</a:t>
            </a:r>
            <a:r>
              <a:rPr lang="en-GB" b="1" baseline="30000" dirty="0" smtClean="0">
                <a:latin typeface="Century Gothic" panose="020B0502020202020204" pitchFamily="34" charset="0"/>
              </a:rPr>
              <a:t> </a:t>
            </a:r>
            <a:r>
              <a:rPr lang="en-GB" dirty="0" smtClean="0">
                <a:latin typeface="Century Gothic" panose="020B0502020202020204" pitchFamily="34" charset="0"/>
              </a:rPr>
              <a:t>Do not be like them, for your Father knows what you need before you ask him.</a:t>
            </a:r>
          </a:p>
          <a:p>
            <a:pPr marL="0" indent="0">
              <a:buNone/>
            </a:pPr>
            <a:endParaRPr lang="en-GB" dirty="0" smtClean="0">
              <a:latin typeface="Century Gothic" panose="020B0502020202020204" pitchFamily="34" charset="0"/>
            </a:endParaRPr>
          </a:p>
          <a:p>
            <a:pPr marL="0" indent="0">
              <a:buNone/>
            </a:pPr>
            <a:r>
              <a:rPr lang="en-GB" dirty="0" smtClean="0">
                <a:latin typeface="Century Gothic" panose="020B0502020202020204" pitchFamily="34" charset="0"/>
              </a:rPr>
              <a:t>“This, then, is how you should pray:</a:t>
            </a:r>
          </a:p>
          <a:p>
            <a:pPr marL="0" indent="0">
              <a:buNone/>
            </a:pPr>
            <a:r>
              <a:rPr lang="en-GB" dirty="0" smtClean="0">
                <a:latin typeface="Century Gothic" panose="020B0502020202020204" pitchFamily="34" charset="0"/>
              </a:rPr>
              <a:t>“‘Our Father in heaven,</a:t>
            </a:r>
            <a:br>
              <a:rPr lang="en-GB" dirty="0" smtClean="0">
                <a:latin typeface="Century Gothic" panose="020B0502020202020204" pitchFamily="34" charset="0"/>
              </a:rPr>
            </a:br>
            <a:r>
              <a:rPr lang="en-GB" dirty="0" smtClean="0">
                <a:latin typeface="Century Gothic" panose="020B0502020202020204" pitchFamily="34" charset="0"/>
              </a:rPr>
              <a:t>hallowed be your name,</a:t>
            </a:r>
            <a:br>
              <a:rPr lang="en-GB" dirty="0" smtClean="0">
                <a:latin typeface="Century Gothic" panose="020B0502020202020204" pitchFamily="34" charset="0"/>
              </a:rPr>
            </a:br>
            <a:r>
              <a:rPr lang="en-GB" dirty="0" smtClean="0">
                <a:latin typeface="Century Gothic" panose="020B0502020202020204" pitchFamily="34" charset="0"/>
              </a:rPr>
              <a:t>your kingdom come,</a:t>
            </a:r>
            <a:br>
              <a:rPr lang="en-GB" dirty="0" smtClean="0">
                <a:latin typeface="Century Gothic" panose="020B0502020202020204" pitchFamily="34" charset="0"/>
              </a:rPr>
            </a:br>
            <a:r>
              <a:rPr lang="en-GB" dirty="0" smtClean="0">
                <a:latin typeface="Century Gothic" panose="020B0502020202020204" pitchFamily="34" charset="0"/>
              </a:rPr>
              <a:t>your will be done,</a:t>
            </a:r>
            <a:r>
              <a:rPr lang="en-GB" dirty="0">
                <a:latin typeface="Century Gothic" panose="020B0502020202020204" pitchFamily="34" charset="0"/>
              </a:rPr>
              <a:t> </a:t>
            </a:r>
            <a:r>
              <a:rPr lang="en-GB" dirty="0" smtClean="0">
                <a:latin typeface="Century Gothic" panose="020B0502020202020204" pitchFamily="34" charset="0"/>
              </a:rPr>
              <a:t>on earth as it is in heaven.</a:t>
            </a:r>
            <a:br>
              <a:rPr lang="en-GB" dirty="0" smtClean="0">
                <a:latin typeface="Century Gothic" panose="020B0502020202020204" pitchFamily="34" charset="0"/>
              </a:rPr>
            </a:br>
            <a:r>
              <a:rPr lang="en-GB" dirty="0" smtClean="0">
                <a:latin typeface="Century Gothic" panose="020B0502020202020204" pitchFamily="34" charset="0"/>
              </a:rPr>
              <a:t>Give us today our daily bread.</a:t>
            </a:r>
            <a:br>
              <a:rPr lang="en-GB" dirty="0" smtClean="0">
                <a:latin typeface="Century Gothic" panose="020B0502020202020204" pitchFamily="34" charset="0"/>
              </a:rPr>
            </a:br>
            <a:r>
              <a:rPr lang="en-GB" dirty="0" smtClean="0">
                <a:latin typeface="Century Gothic" panose="020B0502020202020204" pitchFamily="34" charset="0"/>
              </a:rPr>
              <a:t>And forgive us our debts,</a:t>
            </a:r>
            <a:r>
              <a:rPr lang="en-GB" dirty="0">
                <a:latin typeface="Century Gothic" panose="020B0502020202020204" pitchFamily="34" charset="0"/>
              </a:rPr>
              <a:t> </a:t>
            </a:r>
            <a:r>
              <a:rPr lang="en-GB" dirty="0" smtClean="0">
                <a:latin typeface="Century Gothic" panose="020B0502020202020204" pitchFamily="34" charset="0"/>
              </a:rPr>
              <a:t>as we also have forgiven our debtors.</a:t>
            </a:r>
            <a:endParaRPr lang="en-GB" dirty="0">
              <a:latin typeface="Century Gothic" panose="020B0502020202020204" pitchFamily="34" charset="0"/>
            </a:endParaRPr>
          </a:p>
          <a:p>
            <a:pPr marL="0" indent="0">
              <a:buNone/>
            </a:pPr>
            <a:r>
              <a:rPr lang="en-GB" dirty="0" smtClean="0">
                <a:latin typeface="Century Gothic" panose="020B0502020202020204" pitchFamily="34" charset="0"/>
              </a:rPr>
              <a:t>And lead us not into temptation,</a:t>
            </a:r>
            <a:r>
              <a:rPr lang="en-GB" dirty="0">
                <a:latin typeface="Century Gothic" panose="020B0502020202020204" pitchFamily="34" charset="0"/>
              </a:rPr>
              <a:t> </a:t>
            </a:r>
            <a:r>
              <a:rPr lang="en-GB" dirty="0" smtClean="0">
                <a:latin typeface="Century Gothic" panose="020B0502020202020204" pitchFamily="34" charset="0"/>
              </a:rPr>
              <a:t>but deliver us from the evil one.’</a:t>
            </a:r>
          </a:p>
          <a:p>
            <a:pPr marL="0" indent="0">
              <a:buNone/>
            </a:pPr>
            <a:endParaRPr lang="en-GB" dirty="0" smtClean="0">
              <a:latin typeface="Century Gothic" panose="020B0502020202020204" pitchFamily="34" charset="0"/>
            </a:endParaRPr>
          </a:p>
          <a:p>
            <a:pPr marL="0" indent="0">
              <a:buNone/>
            </a:pPr>
            <a:r>
              <a:rPr lang="en-GB" dirty="0" smtClean="0">
                <a:latin typeface="Century Gothic" panose="020B0502020202020204" pitchFamily="34" charset="0"/>
              </a:rPr>
              <a:t>For if you forgive other people when they sin against you, your heavenly Father will also forgive you. But if you do not forgive others their sins, your Father will not forgive your sins.</a:t>
            </a:r>
          </a:p>
          <a:p>
            <a:endParaRPr lang="en-GB" dirty="0">
              <a:latin typeface="Century Gothic" panose="020B0502020202020204" pitchFamily="34" charset="0"/>
            </a:endParaRPr>
          </a:p>
        </p:txBody>
      </p:sp>
      <p:sp>
        <p:nvSpPr>
          <p:cNvPr id="4" name="Striped Right Arrow 3">
            <a:hlinkClick r:id="" action="ppaction://hlinkshowjump?jump=firstslide"/>
          </p:cNvPr>
          <p:cNvSpPr/>
          <p:nvPr/>
        </p:nvSpPr>
        <p:spPr>
          <a:xfrm rot="10800000">
            <a:off x="8028384" y="6381328"/>
            <a:ext cx="936104" cy="423892"/>
          </a:xfrm>
          <a:prstGeom prst="strip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091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phie.benson\Downloads\encour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32656"/>
            <a:ext cx="6192688" cy="6192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hlinkClick r:id="" action="ppaction://hlinkshowjump?jump=firs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7221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sophie.benson\Downloads\Matthew 18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368" y="526368"/>
            <a:ext cx="5805264"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802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Buying a charity goat gives people in poverty a great source of milk">
            <a:hlinkClick r:id="rId3"/>
            <a:extLst>
              <a:ext uri="{FF2B5EF4-FFF2-40B4-BE49-F238E27FC236}">
                <a16:creationId xmlns:a16="http://schemas.microsoft.com/office/drawing/2014/main" xmlns="" id="{D64B6E20-596F-4024-87D4-8FB55BF01A0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67" r="100000"/>
                    </a14:imgEffect>
                  </a14:imgLayer>
                </a14:imgProps>
              </a:ext>
              <a:ext uri="{28A0092B-C50C-407E-A947-70E740481C1C}">
                <a14:useLocalDpi xmlns:a14="http://schemas.microsoft.com/office/drawing/2010/main" val="0"/>
              </a:ext>
            </a:extLst>
          </a:blip>
          <a:srcRect/>
          <a:stretch>
            <a:fillRect/>
          </a:stretch>
        </p:blipFill>
        <p:spPr bwMode="auto">
          <a:xfrm>
            <a:off x="5076056" y="102503"/>
            <a:ext cx="155257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This charity World Gift can teach children to read and write">
            <a:hlinkClick r:id="rId6"/>
            <a:extLst>
              <a:ext uri="{FF2B5EF4-FFF2-40B4-BE49-F238E27FC236}">
                <a16:creationId xmlns:a16="http://schemas.microsoft.com/office/drawing/2014/main" xmlns="" id="{AD36D3A6-5DAD-4B05-BEB3-5766D6393A6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167" b="97500" l="3500" r="99000">
                        <a14:foregroundMark x1="60667" y1="48333" x2="60667" y2="48333"/>
                        <a14:foregroundMark x1="52667" y1="50667" x2="52667" y2="50667"/>
                      </a14:backgroundRemoval>
                    </a14:imgEffect>
                  </a14:imgLayer>
                </a14:imgProps>
              </a:ext>
              <a:ext uri="{28A0092B-C50C-407E-A947-70E740481C1C}">
                <a14:useLocalDpi xmlns:a14="http://schemas.microsoft.com/office/drawing/2010/main" val="0"/>
              </a:ext>
            </a:extLst>
          </a:blip>
          <a:srcRect/>
          <a:stretch>
            <a:fillRect/>
          </a:stretch>
        </p:blipFill>
        <p:spPr bwMode="auto">
          <a:xfrm>
            <a:off x="165100" y="878791"/>
            <a:ext cx="18573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eep the bees happy and producing honey with this sweet honey bee gift">
            <a:hlinkClick r:id="rId9"/>
            <a:extLst>
              <a:ext uri="{FF2B5EF4-FFF2-40B4-BE49-F238E27FC236}">
                <a16:creationId xmlns:a16="http://schemas.microsoft.com/office/drawing/2014/main" xmlns="" id="{45AB2847-161A-43B0-A33E-822BF273F66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167" b="97833" l="1667" r="96833">
                        <a14:foregroundMark x1="41167" y1="22167" x2="41167" y2="22167"/>
                        <a14:foregroundMark x1="46333" y1="23000" x2="46333" y2="23000"/>
                        <a14:foregroundMark x1="44500" y1="18833" x2="44500" y2="18833"/>
                        <a14:foregroundMark x1="66000" y1="13333" x2="66000" y2="13333"/>
                        <a14:foregroundMark x1="75667" y1="46000" x2="75667" y2="46000"/>
                        <a14:foregroundMark x1="55500" y1="50167" x2="55500" y2="50167"/>
                        <a14:foregroundMark x1="9500" y1="46000" x2="9500" y2="46000"/>
                        <a14:foregroundMark x1="11833" y1="83167" x2="11833" y2="83167"/>
                        <a14:foregroundMark x1="16333" y1="44167" x2="16333" y2="44167"/>
                        <a14:foregroundMark x1="83000" y1="39500" x2="83000" y2="39500"/>
                        <a14:foregroundMark x1="89500" y1="35500" x2="89500" y2="35500"/>
                        <a14:foregroundMark x1="61000" y1="8833" x2="61000" y2="8833"/>
                        <a14:foregroundMark x1="60500" y1="15167" x2="60500" y2="15167"/>
                      </a14:backgroundRemoval>
                    </a14:imgEffect>
                  </a14:imgLayer>
                </a14:imgProps>
              </a:ext>
              <a:ext uri="{28A0092B-C50C-407E-A947-70E740481C1C}">
                <a14:useLocalDpi xmlns:a14="http://schemas.microsoft.com/office/drawing/2010/main" val="0"/>
              </a:ext>
            </a:extLst>
          </a:blip>
          <a:srcRect/>
          <a:stretch>
            <a:fillRect/>
          </a:stretch>
        </p:blipFill>
        <p:spPr bwMode="auto">
          <a:xfrm>
            <a:off x="6925127" y="1655078"/>
            <a:ext cx="191452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This charity mosquito net is treated with strong repellent and can keep families safe from deadly diseases">
            <a:hlinkClick r:id="rId12"/>
            <a:extLst>
              <a:ext uri="{FF2B5EF4-FFF2-40B4-BE49-F238E27FC236}">
                <a16:creationId xmlns:a16="http://schemas.microsoft.com/office/drawing/2014/main" xmlns="" id="{51157E19-C9CD-4C0D-BF19-C4A2CE02FD2A}"/>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667" b="96833" l="2667" r="99167">
                        <a14:foregroundMark x1="44667" y1="17333" x2="44667"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242521" y="2740209"/>
            <a:ext cx="18383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is brilliant World Gift includes a uniform, stationery and a school bag, everyday items that will give a child the gifts of education and opportunity.">
            <a:hlinkClick r:id="rId15"/>
            <a:extLst>
              <a:ext uri="{FF2B5EF4-FFF2-40B4-BE49-F238E27FC236}">
                <a16:creationId xmlns:a16="http://schemas.microsoft.com/office/drawing/2014/main" xmlns="" id="{E6EBE7C2-2B84-42ED-B9E8-09C400F1BA12}"/>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3667" b="99500" l="667" r="97333">
                        <a14:foregroundMark x1="19500" y1="30000" x2="19500" y2="30000"/>
                        <a14:foregroundMark x1="40333" y1="16833" x2="40333" y2="16833"/>
                        <a14:foregroundMark x1="72167" y1="34333" x2="72167" y2="34333"/>
                        <a14:foregroundMark x1="66833" y1="30000" x2="66833" y2="30000"/>
                        <a14:foregroundMark x1="45667" y1="26500" x2="45667" y2="26500"/>
                        <a14:foregroundMark x1="37833" y1="30000" x2="37833" y2="30000"/>
                        <a14:foregroundMark x1="43667" y1="35333" x2="43667" y2="35333"/>
                        <a14:foregroundMark x1="38833" y1="37667" x2="38833" y2="37667"/>
                        <a14:foregroundMark x1="49000" y1="30500" x2="49000" y2="30500"/>
                        <a14:foregroundMark x1="14667" y1="36667" x2="14667" y2="36667"/>
                        <a14:foregroundMark x1="25333" y1="47833" x2="25333" y2="47833"/>
                      </a14:backgroundRemoval>
                    </a14:imgEffect>
                  </a14:imgLayer>
                </a14:imgProps>
              </a:ext>
              <a:ext uri="{28A0092B-C50C-407E-A947-70E740481C1C}">
                <a14:useLocalDpi xmlns:a14="http://schemas.microsoft.com/office/drawing/2010/main" val="0"/>
              </a:ext>
            </a:extLst>
          </a:blip>
          <a:srcRect/>
          <a:stretch>
            <a:fillRect/>
          </a:stretch>
        </p:blipFill>
        <p:spPr bwMode="auto">
          <a:xfrm>
            <a:off x="6489749" y="3850477"/>
            <a:ext cx="1819275" cy="18192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xmlns="" id="{7D75076B-A52A-4BA6-8E42-E797B99FB957}"/>
              </a:ext>
            </a:extLst>
          </p:cNvPr>
          <p:cNvSpPr>
            <a:spLocks noChangeArrowheads="1"/>
          </p:cNvSpPr>
          <p:nvPr/>
        </p:nvSpPr>
        <p:spPr bwMode="auto">
          <a:xfrm>
            <a:off x="6635428" y="287922"/>
            <a:ext cx="24349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A </a:t>
            </a: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goat provide a family with up to 12 pints of milk a week – which they can drink or sell – it also produces free fertiliser which they can use to help grow crops.</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£28.00</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1" name="Rectangle 8">
            <a:extLst>
              <a:ext uri="{FF2B5EF4-FFF2-40B4-BE49-F238E27FC236}">
                <a16:creationId xmlns:a16="http://schemas.microsoft.com/office/drawing/2014/main" xmlns="" id="{25F735FA-7B15-4AA6-ABDB-6D06F9E5AAA1}"/>
              </a:ext>
            </a:extLst>
          </p:cNvPr>
          <p:cNvSpPr>
            <a:spLocks noChangeArrowheads="1"/>
          </p:cNvSpPr>
          <p:nvPr/>
        </p:nvSpPr>
        <p:spPr bwMode="auto">
          <a:xfrm>
            <a:off x="1981200" y="1196752"/>
            <a:ext cx="309485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Reading can open up so many doors: education, work, pleasure and self-improvement. This fabulous, life-changing charity gift can pay for children's literacy classes.</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£10</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2" name="Rectangle 9">
            <a:extLst>
              <a:ext uri="{FF2B5EF4-FFF2-40B4-BE49-F238E27FC236}">
                <a16:creationId xmlns:a16="http://schemas.microsoft.com/office/drawing/2014/main" xmlns="" id="{4A3AFC66-E88B-482E-B2B6-D42771CEAB20}"/>
              </a:ext>
            </a:extLst>
          </p:cNvPr>
          <p:cNvSpPr>
            <a:spLocks noChangeArrowheads="1"/>
          </p:cNvSpPr>
          <p:nvPr/>
        </p:nvSpPr>
        <p:spPr bwMode="auto">
          <a:xfrm>
            <a:off x="3131839" y="2336250"/>
            <a:ext cx="3496791" cy="12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This charity gift provides a happy queen bee for a hive. The queen brings more bees to the hive, and more bees mean more delicious honey to eat and sell!</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£4.00</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3" name="Rectangle 10">
            <a:extLst>
              <a:ext uri="{FF2B5EF4-FFF2-40B4-BE49-F238E27FC236}">
                <a16:creationId xmlns:a16="http://schemas.microsoft.com/office/drawing/2014/main" xmlns="" id="{20269860-B8F4-423A-80A5-86DA08C15BBD}"/>
              </a:ext>
            </a:extLst>
          </p:cNvPr>
          <p:cNvSpPr>
            <a:spLocks noChangeArrowheads="1"/>
          </p:cNvSpPr>
          <p:nvPr/>
        </p:nvSpPr>
        <p:spPr bwMode="auto">
          <a:xfrm>
            <a:off x="2230709" y="3103076"/>
            <a:ext cx="234129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This charity gift is a real life-saver! This simple, treated mosquito net can keep families and babies safe from deadly diseases.</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£7.00</a:t>
            </a:r>
            <a:endParaRPr kumimoji="0" lang="en-GB" altLang="en-US" sz="8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4" name="Rectangle 11">
            <a:extLst>
              <a:ext uri="{FF2B5EF4-FFF2-40B4-BE49-F238E27FC236}">
                <a16:creationId xmlns:a16="http://schemas.microsoft.com/office/drawing/2014/main" xmlns="" id="{264163F0-2265-4898-B78C-2CD02075D8DA}"/>
              </a:ext>
            </a:extLst>
          </p:cNvPr>
          <p:cNvSpPr>
            <a:spLocks noChangeArrowheads="1"/>
          </p:cNvSpPr>
          <p:nvPr/>
        </p:nvSpPr>
        <p:spPr bwMode="auto">
          <a:xfrm>
            <a:off x="1623116" y="5971409"/>
            <a:ext cx="58977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You can make a difference, even a little difference.</a:t>
            </a:r>
            <a:endParaRPr kumimoji="0" lang="en-GB" altLang="en-US" sz="12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The little difference you make will make a HUGE difference to someone’s life.</a:t>
            </a:r>
            <a:endParaRPr kumimoji="0" lang="en-GB" altLang="en-US" sz="12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202020"/>
                </a:solidFill>
                <a:effectLst/>
                <a:latin typeface="Century Gothic" panose="020B0502020202020204" pitchFamily="34" charset="0"/>
                <a:ea typeface="Calibri" panose="020F0502020204030204" pitchFamily="34" charset="0"/>
                <a:cs typeface="Arial" panose="020B0604020202020204" pitchFamily="34" charset="0"/>
              </a:rPr>
              <a:t>This lent change someone’s life.</a:t>
            </a:r>
            <a:endParaRPr kumimoji="0" lang="en-GB" altLang="en-US" sz="1200" b="0" i="0" u="none" strike="noStrike" cap="none" normalizeH="0" baseline="0" dirty="0">
              <a:ln>
                <a:noFill/>
              </a:ln>
              <a:solidFill>
                <a:schemeClr val="tx1"/>
              </a:solidFill>
              <a:effectLst/>
              <a:latin typeface="Century Gothic" panose="020B0502020202020204" pitchFamily="34" charset="0"/>
            </a:endParaRPr>
          </a:p>
        </p:txBody>
      </p:sp>
      <p:sp>
        <p:nvSpPr>
          <p:cNvPr id="15" name="Rectangle 14">
            <a:extLst>
              <a:ext uri="{FF2B5EF4-FFF2-40B4-BE49-F238E27FC236}">
                <a16:creationId xmlns:a16="http://schemas.microsoft.com/office/drawing/2014/main" xmlns="" id="{26826051-85FC-49A0-AB7A-763BB42C29BF}"/>
              </a:ext>
            </a:extLst>
          </p:cNvPr>
          <p:cNvSpPr/>
          <p:nvPr/>
        </p:nvSpPr>
        <p:spPr>
          <a:xfrm>
            <a:off x="2339752" y="4411176"/>
            <a:ext cx="4042230" cy="1200329"/>
          </a:xfrm>
          <a:prstGeom prst="rect">
            <a:avLst/>
          </a:prstGeom>
        </p:spPr>
        <p:txBody>
          <a:bodyPr wrap="square">
            <a:spAutoFit/>
          </a:bodyPr>
          <a:lstStyle/>
          <a:p>
            <a:pPr lvl="0" eaLnBrk="0" fontAlgn="base" hangingPunct="0">
              <a:spcBef>
                <a:spcPct val="0"/>
              </a:spcBef>
              <a:spcAft>
                <a:spcPct val="0"/>
              </a:spcAft>
            </a:pPr>
            <a:r>
              <a:rPr lang="en-GB" altLang="en-US" sz="1200" dirty="0">
                <a:solidFill>
                  <a:srgbClr val="202020"/>
                </a:solidFill>
                <a:latin typeface="Century Gothic" panose="020B0502020202020204" pitchFamily="34" charset="0"/>
                <a:ea typeface="Calibri" panose="020F0502020204030204" pitchFamily="34" charset="0"/>
                <a:cs typeface="Arial" panose="020B0604020202020204" pitchFamily="34" charset="0"/>
              </a:rPr>
              <a:t>Many children in developing countries cannot go to school, so are unable to reach their true potential. This brilliant charity gift includes a uniform, stationery and a school bag; everyday items that will give a child the gifts of education and opportunity.</a:t>
            </a:r>
            <a:endParaRPr kumimoji="0" lang="en-GB" altLang="en-US" sz="1200" b="0" i="0" u="none" strike="noStrike" cap="none" normalizeH="0" baseline="0" dirty="0">
              <a:ln>
                <a:noFill/>
              </a:ln>
              <a:solidFill>
                <a:schemeClr val="tx1"/>
              </a:solidFill>
              <a:effectLst/>
              <a:latin typeface="Century Gothic" panose="020B0502020202020204" pitchFamily="34" charset="0"/>
            </a:endParaRPr>
          </a:p>
          <a:p>
            <a:pPr lvl="0" eaLnBrk="0" fontAlgn="base" hangingPunct="0">
              <a:spcBef>
                <a:spcPct val="0"/>
              </a:spcBef>
              <a:spcAft>
                <a:spcPct val="0"/>
              </a:spcAft>
            </a:pPr>
            <a:r>
              <a:rPr lang="en-GB" altLang="en-US" sz="1200" dirty="0">
                <a:solidFill>
                  <a:srgbClr val="202020"/>
                </a:solidFill>
                <a:latin typeface="Century Gothic" panose="020B0502020202020204" pitchFamily="34" charset="0"/>
                <a:ea typeface="Calibri" panose="020F0502020204030204" pitchFamily="34" charset="0"/>
                <a:cs typeface="Arial" panose="020B0604020202020204" pitchFamily="34" charset="0"/>
              </a:rPr>
              <a:t>£25.00</a:t>
            </a:r>
            <a:endParaRPr kumimoji="0" lang="en-GB" altLang="en-US" sz="1200" b="0" i="0" u="none" strike="noStrike" cap="none" normalizeH="0" baseline="0" dirty="0">
              <a:ln>
                <a:noFill/>
              </a:ln>
              <a:solidFill>
                <a:schemeClr val="tx1"/>
              </a:solidFill>
              <a:effectLst/>
              <a:latin typeface="Century Gothic" panose="020B0502020202020204" pitchFamily="34" charset="0"/>
            </a:endParaRPr>
          </a:p>
        </p:txBody>
      </p:sp>
      <p:sp>
        <p:nvSpPr>
          <p:cNvPr id="2" name="TextBox 1"/>
          <p:cNvSpPr txBox="1"/>
          <p:nvPr/>
        </p:nvSpPr>
        <p:spPr>
          <a:xfrm>
            <a:off x="188479" y="161925"/>
            <a:ext cx="3667992" cy="923330"/>
          </a:xfrm>
          <a:prstGeom prst="rect">
            <a:avLst/>
          </a:prstGeom>
          <a:noFill/>
        </p:spPr>
        <p:txBody>
          <a:bodyPr wrap="none" rtlCol="0">
            <a:spAutoFit/>
          </a:bodyPr>
          <a:lstStyle/>
          <a:p>
            <a:r>
              <a:rPr lang="en-GB" dirty="0" smtClean="0">
                <a:latin typeface="Century Gothic" panose="020B0502020202020204" pitchFamily="34" charset="0"/>
              </a:rPr>
              <a:t>CAFOD World Gifts</a:t>
            </a:r>
          </a:p>
          <a:p>
            <a:r>
              <a:rPr lang="en-GB" dirty="0">
                <a:latin typeface="Century Gothic" panose="020B0502020202020204" pitchFamily="34" charset="0"/>
                <a:hlinkClick r:id="rId18"/>
              </a:rPr>
              <a:t>https://worldgifts.cafod.org.uk</a:t>
            </a:r>
            <a:r>
              <a:rPr lang="en-GB" dirty="0" smtClean="0">
                <a:latin typeface="Century Gothic" panose="020B0502020202020204" pitchFamily="34" charset="0"/>
                <a:hlinkClick r:id="rId18"/>
              </a:rPr>
              <a:t>/</a:t>
            </a:r>
            <a:endParaRPr lang="en-GB" dirty="0" smtClean="0">
              <a:latin typeface="Century Gothic" panose="020B0502020202020204" pitchFamily="34" charset="0"/>
            </a:endParaRPr>
          </a:p>
          <a:p>
            <a:endParaRPr lang="en-GB" dirty="0">
              <a:latin typeface="Century Gothic" panose="020B0502020202020204" pitchFamily="34" charset="0"/>
            </a:endParaRPr>
          </a:p>
        </p:txBody>
      </p:sp>
    </p:spTree>
    <p:extLst>
      <p:ext uri="{BB962C8B-B14F-4D97-AF65-F5344CB8AC3E}">
        <p14:creationId xmlns:p14="http://schemas.microsoft.com/office/powerpoint/2010/main" val="4067385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ophie.benson\Downloads\COmpl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352" y="382352"/>
            <a:ext cx="6093296" cy="6093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hlinkClick r:id="" action="ppaction://hlinkshowjump?jump=firs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532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04664"/>
            <a:ext cx="8640960" cy="5721499"/>
          </a:xfrm>
        </p:spPr>
        <p:txBody>
          <a:bodyPr>
            <a:noAutofit/>
          </a:bodyPr>
          <a:lstStyle/>
          <a:p>
            <a:pPr marL="0" indent="0">
              <a:spcAft>
                <a:spcPts val="0"/>
              </a:spcAft>
              <a:buNone/>
            </a:pPr>
            <a:r>
              <a:rPr lang="en-GB" sz="2400" dirty="0">
                <a:latin typeface="Century Gothic" panose="020B0502020202020204" pitchFamily="34" charset="0"/>
                <a:ea typeface="Calibri" panose="020F0502020204030204" pitchFamily="34" charset="0"/>
                <a:cs typeface="Times New Roman" panose="02020603050405020304" pitchFamily="18" charset="0"/>
              </a:rPr>
              <a:t>Seven benefits to benefits to leaving social media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alone…</a:t>
            </a:r>
            <a:endParaRPr lang="en-GB" sz="2400" dirty="0">
              <a:latin typeface="Century Gothic" panose="020B0502020202020204" pitchFamily="34" charset="0"/>
              <a:ea typeface="Calibri" panose="020F0502020204030204" pitchFamily="34" charset="0"/>
              <a:cs typeface="Times New Roman" panose="02020603050405020304" pitchFamily="18" charset="0"/>
            </a:endParaRPr>
          </a:p>
          <a:p>
            <a:pPr marL="0" indent="0">
              <a:spcAft>
                <a:spcPts val="0"/>
              </a:spcAft>
              <a:buNone/>
            </a:pPr>
            <a:r>
              <a:rPr lang="en-GB" sz="2400" dirty="0">
                <a:latin typeface="Century Gothic" panose="020B0502020202020204" pitchFamily="34" charset="0"/>
                <a:ea typeface="Calibri" panose="020F0502020204030204" pitchFamily="34" charset="0"/>
                <a:cs typeface="Times New Roman" panose="02020603050405020304" pitchFamily="18" charset="0"/>
              </a:rPr>
              <a:t> </a:t>
            </a:r>
          </a:p>
          <a:p>
            <a:pPr lvl="0">
              <a:buFont typeface="+mj-lt"/>
              <a:buAutoNum type="arabicPeriod"/>
            </a:pPr>
            <a:r>
              <a:rPr lang="en-GB" sz="2400" dirty="0">
                <a:latin typeface="Century Gothic" panose="020B0502020202020204" pitchFamily="34" charset="0"/>
                <a:ea typeface="Calibri" panose="020F0502020204030204" pitchFamily="34" charset="0"/>
                <a:cs typeface="Times New Roman" panose="02020603050405020304" pitchFamily="18" charset="0"/>
              </a:rPr>
              <a:t>Social media leads you to focus on others more than yourself.</a:t>
            </a:r>
          </a:p>
          <a:p>
            <a:pPr lvl="0">
              <a:buFont typeface="+mj-lt"/>
              <a:buAutoNum type="arabicPeriod"/>
            </a:pPr>
            <a:r>
              <a:rPr lang="en-GB" sz="2400" dirty="0">
                <a:latin typeface="Century Gothic" panose="020B0502020202020204" pitchFamily="34" charset="0"/>
                <a:ea typeface="Calibri" panose="020F0502020204030204" pitchFamily="34" charset="0"/>
                <a:cs typeface="Times New Roman" panose="02020603050405020304" pitchFamily="18" charset="0"/>
              </a:rPr>
              <a:t>Social media presents us with a distorted version of reality.</a:t>
            </a:r>
          </a:p>
          <a:p>
            <a:pPr lvl="0">
              <a:buFont typeface="+mj-lt"/>
              <a:buAutoNum type="arabicPeriod"/>
            </a:pPr>
            <a:r>
              <a:rPr lang="en-GB" sz="2400" dirty="0">
                <a:latin typeface="Century Gothic" panose="020B0502020202020204" pitchFamily="34" charset="0"/>
                <a:ea typeface="Calibri" panose="020F0502020204030204" pitchFamily="34" charset="0"/>
                <a:cs typeface="Times New Roman" panose="02020603050405020304" pitchFamily="18" charset="0"/>
              </a:rPr>
              <a:t>Social media causes your happiness to be too dependent on others.</a:t>
            </a:r>
          </a:p>
          <a:p>
            <a:pPr lvl="0">
              <a:buFont typeface="+mj-lt"/>
              <a:buAutoNum type="arabicPeriod"/>
            </a:pPr>
            <a:r>
              <a:rPr lang="en-GB" sz="2400" dirty="0">
                <a:latin typeface="Century Gothic" panose="020B0502020202020204" pitchFamily="34" charset="0"/>
                <a:ea typeface="Calibri" panose="020F0502020204030204" pitchFamily="34" charset="0"/>
                <a:cs typeface="Times New Roman" panose="02020603050405020304" pitchFamily="18" charset="0"/>
              </a:rPr>
              <a:t>Social media doesn't allow you to interact with friends in a substantial way.</a:t>
            </a:r>
          </a:p>
          <a:p>
            <a:pPr lvl="0">
              <a:buFont typeface="+mj-lt"/>
              <a:buAutoNum type="arabicPeriod"/>
            </a:pPr>
            <a:r>
              <a:rPr lang="en-GB" sz="2400" dirty="0">
                <a:latin typeface="Century Gothic" panose="020B0502020202020204" pitchFamily="34" charset="0"/>
                <a:ea typeface="Calibri" panose="020F0502020204030204" pitchFamily="34" charset="0"/>
                <a:cs typeface="Times New Roman" panose="02020603050405020304" pitchFamily="18" charset="0"/>
              </a:rPr>
              <a:t>Social media can distract you from the moment.</a:t>
            </a:r>
          </a:p>
          <a:p>
            <a:pPr lvl="0">
              <a:buFont typeface="+mj-lt"/>
              <a:buAutoNum type="arabicPeriod"/>
            </a:pPr>
            <a:r>
              <a:rPr lang="en-GB" sz="2400" dirty="0">
                <a:latin typeface="Century Gothic" panose="020B0502020202020204" pitchFamily="34" charset="0"/>
                <a:ea typeface="Calibri" panose="020F0502020204030204" pitchFamily="34" charset="0"/>
                <a:cs typeface="Times New Roman" panose="02020603050405020304" pitchFamily="18" charset="0"/>
              </a:rPr>
              <a:t>Social media tends to make your life too public.</a:t>
            </a:r>
          </a:p>
          <a:p>
            <a:pPr lvl="0">
              <a:buFont typeface="+mj-lt"/>
              <a:buAutoNum type="arabicPeriod"/>
            </a:pPr>
            <a:r>
              <a:rPr lang="en-GB" sz="2400" dirty="0">
                <a:latin typeface="Century Gothic" panose="020B0502020202020204" pitchFamily="34" charset="0"/>
                <a:ea typeface="Calibri" panose="020F0502020204030204" pitchFamily="34" charset="0"/>
                <a:cs typeface="Times New Roman" panose="02020603050405020304" pitchFamily="18" charset="0"/>
              </a:rPr>
              <a:t>Social media can make it harder to move forward with your life.</a:t>
            </a:r>
          </a:p>
          <a:p>
            <a:endParaRPr lang="en-GB" sz="2400" dirty="0">
              <a:latin typeface="Century Gothic" panose="020B0502020202020204" pitchFamily="34" charset="0"/>
            </a:endParaRPr>
          </a:p>
        </p:txBody>
      </p:sp>
      <p:pic>
        <p:nvPicPr>
          <p:cNvPr id="4"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693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ophie.benson\Downloads\Smi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512" y="429512"/>
            <a:ext cx="5998976" cy="5998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hlinkClick r:id="" action="ppaction://hlinkshowjump?jump=firs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842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7"/>
            <a:ext cx="8229600" cy="648072"/>
          </a:xfrm>
        </p:spPr>
        <p:txBody>
          <a:bodyPr/>
          <a:lstStyle/>
          <a:p>
            <a:pPr marL="0" indent="0">
              <a:buNone/>
            </a:pPr>
            <a:r>
              <a:rPr lang="en-GB" dirty="0" smtClean="0">
                <a:latin typeface="Century Gothic" panose="020B0502020202020204" pitchFamily="34" charset="0"/>
              </a:rPr>
              <a:t>Books you might enjoy…</a:t>
            </a:r>
            <a:endParaRPr lang="en-GB" dirty="0">
              <a:latin typeface="Century Gothic" panose="020B0502020202020204" pitchFamily="34" charset="0"/>
            </a:endParaRPr>
          </a:p>
        </p:txBody>
      </p:sp>
      <p:pic>
        <p:nvPicPr>
          <p:cNvPr id="5122"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755576" y="1637953"/>
            <a:ext cx="3240360" cy="864096"/>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dirty="0" smtClean="0">
                <a:latin typeface="Century Gothic" panose="020B0502020202020204" pitchFamily="34" charset="0"/>
              </a:rPr>
              <a:t>The Hobbit</a:t>
            </a:r>
          </a:p>
          <a:p>
            <a:pPr marL="0" indent="0" algn="ctr">
              <a:buFont typeface="Arial" panose="020B0604020202020204" pitchFamily="34" charset="0"/>
              <a:buNone/>
            </a:pPr>
            <a:r>
              <a:rPr lang="en-GB" dirty="0" smtClean="0">
                <a:latin typeface="Century Gothic" panose="020B0502020202020204" pitchFamily="34" charset="0"/>
              </a:rPr>
              <a:t>by JRR </a:t>
            </a:r>
            <a:r>
              <a:rPr lang="en-GB" dirty="0" err="1" smtClean="0">
                <a:latin typeface="Century Gothic" panose="020B0502020202020204" pitchFamily="34" charset="0"/>
              </a:rPr>
              <a:t>Tolkein</a:t>
            </a:r>
            <a:endParaRPr lang="en-GB" dirty="0">
              <a:latin typeface="Century Gothic" panose="020B0502020202020204" pitchFamily="34" charset="0"/>
            </a:endParaRPr>
          </a:p>
        </p:txBody>
      </p:sp>
      <p:sp>
        <p:nvSpPr>
          <p:cNvPr id="12" name="Content Placeholder 2"/>
          <p:cNvSpPr txBox="1">
            <a:spLocks/>
          </p:cNvSpPr>
          <p:nvPr/>
        </p:nvSpPr>
        <p:spPr>
          <a:xfrm>
            <a:off x="4788024" y="1124744"/>
            <a:ext cx="396044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600" dirty="0" smtClean="0">
                <a:latin typeface="Century Gothic" panose="020B0502020202020204" pitchFamily="34" charset="0"/>
              </a:rPr>
              <a:t>The </a:t>
            </a:r>
            <a:r>
              <a:rPr lang="en-GB" sz="2600" dirty="0" err="1" smtClean="0">
                <a:latin typeface="Century Gothic" panose="020B0502020202020204" pitchFamily="34" charset="0"/>
              </a:rPr>
              <a:t>Screwtape</a:t>
            </a:r>
            <a:r>
              <a:rPr lang="en-GB" sz="2600" dirty="0" smtClean="0">
                <a:latin typeface="Century Gothic" panose="020B0502020202020204" pitchFamily="34" charset="0"/>
              </a:rPr>
              <a:t> Letters</a:t>
            </a:r>
          </a:p>
          <a:p>
            <a:pPr marL="0" indent="0" algn="ctr">
              <a:buFont typeface="Arial" panose="020B0604020202020204" pitchFamily="34" charset="0"/>
              <a:buNone/>
            </a:pPr>
            <a:r>
              <a:rPr lang="en-GB" sz="2600" dirty="0" smtClean="0">
                <a:latin typeface="Century Gothic" panose="020B0502020202020204" pitchFamily="34" charset="0"/>
              </a:rPr>
              <a:t>by CS Lewis </a:t>
            </a:r>
            <a:endParaRPr lang="en-GB" sz="2600" dirty="0">
              <a:latin typeface="Century Gothic" panose="020B0502020202020204" pitchFamily="34" charset="0"/>
            </a:endParaRPr>
          </a:p>
        </p:txBody>
      </p:sp>
      <p:sp>
        <p:nvSpPr>
          <p:cNvPr id="13" name="Content Placeholder 2"/>
          <p:cNvSpPr txBox="1">
            <a:spLocks/>
          </p:cNvSpPr>
          <p:nvPr/>
        </p:nvSpPr>
        <p:spPr>
          <a:xfrm>
            <a:off x="4644008" y="5085184"/>
            <a:ext cx="3024336" cy="864096"/>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dirty="0" smtClean="0">
                <a:latin typeface="Century Gothic" panose="020B0502020202020204" pitchFamily="34" charset="0"/>
              </a:rPr>
              <a:t>The Book Thief</a:t>
            </a:r>
          </a:p>
          <a:p>
            <a:pPr marL="0" indent="0" algn="ctr">
              <a:buFont typeface="Arial" panose="020B0604020202020204" pitchFamily="34" charset="0"/>
              <a:buNone/>
            </a:pPr>
            <a:r>
              <a:rPr lang="en-GB" dirty="0" smtClean="0">
                <a:latin typeface="Century Gothic" panose="020B0502020202020204" pitchFamily="34" charset="0"/>
              </a:rPr>
              <a:t>by Marcus Zusak</a:t>
            </a:r>
            <a:endParaRPr lang="en-GB" dirty="0">
              <a:latin typeface="Century Gothic" panose="020B0502020202020204" pitchFamily="34" charset="0"/>
            </a:endParaRPr>
          </a:p>
        </p:txBody>
      </p:sp>
      <p:sp>
        <p:nvSpPr>
          <p:cNvPr id="14" name="Content Placeholder 2"/>
          <p:cNvSpPr txBox="1">
            <a:spLocks/>
          </p:cNvSpPr>
          <p:nvPr/>
        </p:nvSpPr>
        <p:spPr>
          <a:xfrm>
            <a:off x="0" y="3717032"/>
            <a:ext cx="4217493"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600" dirty="0" smtClean="0">
                <a:latin typeface="Century Gothic" panose="020B0502020202020204" pitchFamily="34" charset="0"/>
              </a:rPr>
              <a:t>To Kill A Mockingbird</a:t>
            </a:r>
          </a:p>
          <a:p>
            <a:pPr marL="0" indent="0" algn="ctr">
              <a:buFont typeface="Arial" panose="020B0604020202020204" pitchFamily="34" charset="0"/>
              <a:buNone/>
            </a:pPr>
            <a:r>
              <a:rPr lang="en-GB" sz="2600" dirty="0" smtClean="0">
                <a:latin typeface="Century Gothic" panose="020B0502020202020204" pitchFamily="34" charset="0"/>
              </a:rPr>
              <a:t>by Harper Lee </a:t>
            </a:r>
            <a:endParaRPr lang="en-GB" sz="2600" dirty="0">
              <a:latin typeface="Century Gothic" panose="020B0502020202020204" pitchFamily="34" charset="0"/>
            </a:endParaRPr>
          </a:p>
        </p:txBody>
      </p:sp>
      <p:sp>
        <p:nvSpPr>
          <p:cNvPr id="8" name="Content Placeholder 2"/>
          <p:cNvSpPr txBox="1">
            <a:spLocks/>
          </p:cNvSpPr>
          <p:nvPr/>
        </p:nvSpPr>
        <p:spPr>
          <a:xfrm>
            <a:off x="5464499" y="4101493"/>
            <a:ext cx="3240360"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dirty="0" smtClean="0">
                <a:latin typeface="Century Gothic" panose="020B0502020202020204" pitchFamily="34" charset="0"/>
              </a:rPr>
              <a:t>The Bible!</a:t>
            </a:r>
            <a:endParaRPr lang="en-GB" dirty="0">
              <a:latin typeface="Century Gothic" panose="020B0502020202020204" pitchFamily="34" charset="0"/>
            </a:endParaRPr>
          </a:p>
        </p:txBody>
      </p:sp>
      <p:sp>
        <p:nvSpPr>
          <p:cNvPr id="9" name="Content Placeholder 2"/>
          <p:cNvSpPr txBox="1">
            <a:spLocks/>
          </p:cNvSpPr>
          <p:nvPr/>
        </p:nvSpPr>
        <p:spPr>
          <a:xfrm>
            <a:off x="179512" y="5483661"/>
            <a:ext cx="3240360"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GB" dirty="0">
              <a:latin typeface="Century Gothic" panose="020B0502020202020204" pitchFamily="34" charset="0"/>
            </a:endParaRPr>
          </a:p>
        </p:txBody>
      </p:sp>
      <p:sp>
        <p:nvSpPr>
          <p:cNvPr id="10" name="Content Placeholder 2"/>
          <p:cNvSpPr txBox="1">
            <a:spLocks/>
          </p:cNvSpPr>
          <p:nvPr/>
        </p:nvSpPr>
        <p:spPr>
          <a:xfrm>
            <a:off x="3923928" y="2780928"/>
            <a:ext cx="4752527" cy="6865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600" dirty="0">
                <a:latin typeface="Century Gothic" panose="020B0502020202020204" pitchFamily="34" charset="0"/>
              </a:rPr>
              <a:t>YOUCAT: Youth Catechism of the Catholic Church</a:t>
            </a:r>
          </a:p>
        </p:txBody>
      </p:sp>
      <p:sp>
        <p:nvSpPr>
          <p:cNvPr id="15" name="Content Placeholder 2"/>
          <p:cNvSpPr txBox="1">
            <a:spLocks/>
          </p:cNvSpPr>
          <p:nvPr/>
        </p:nvSpPr>
        <p:spPr>
          <a:xfrm>
            <a:off x="323528" y="5229200"/>
            <a:ext cx="4320480"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600" dirty="0" smtClean="0">
                <a:latin typeface="Century Gothic" panose="020B0502020202020204" pitchFamily="34" charset="0"/>
              </a:rPr>
              <a:t>Follow </a:t>
            </a:r>
          </a:p>
          <a:p>
            <a:pPr marL="0" indent="0" algn="ctr">
              <a:buFont typeface="Arial" panose="020B0604020202020204" pitchFamily="34" charset="0"/>
              <a:buNone/>
            </a:pPr>
            <a:r>
              <a:rPr lang="en-GB" sz="2600" dirty="0" smtClean="0">
                <a:latin typeface="Century Gothic" panose="020B0502020202020204" pitchFamily="34" charset="0"/>
              </a:rPr>
              <a:t>By Katie Prejean </a:t>
            </a:r>
            <a:r>
              <a:rPr lang="en-GB" sz="2600" dirty="0" err="1">
                <a:latin typeface="Century Gothic" panose="020B0502020202020204" pitchFamily="34" charset="0"/>
              </a:rPr>
              <a:t>M</a:t>
            </a:r>
            <a:r>
              <a:rPr lang="en-GB" sz="2600" dirty="0" err="1" smtClean="0">
                <a:latin typeface="Century Gothic" panose="020B0502020202020204" pitchFamily="34" charset="0"/>
              </a:rPr>
              <a:t>cGrady</a:t>
            </a:r>
            <a:endParaRPr lang="en-GB" sz="2600" dirty="0">
              <a:latin typeface="Century Gothic" panose="020B0502020202020204" pitchFamily="34" charset="0"/>
            </a:endParaRPr>
          </a:p>
        </p:txBody>
      </p:sp>
    </p:spTree>
    <p:extLst>
      <p:ext uri="{BB962C8B-B14F-4D97-AF65-F5344CB8AC3E}">
        <p14:creationId xmlns:p14="http://schemas.microsoft.com/office/powerpoint/2010/main" val="366022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23888"/>
            <a:ext cx="6543779" cy="7171194"/>
          </a:xfrm>
          <a:prstGeom prst="rect">
            <a:avLst/>
          </a:prstGeom>
          <a:noFill/>
        </p:spPr>
        <p:txBody>
          <a:bodyPr wrap="none" rtlCol="0">
            <a:spAutoFit/>
          </a:bodyPr>
          <a:lstStyle/>
          <a:p>
            <a:pPr>
              <a:spcAft>
                <a:spcPts val="0"/>
              </a:spcAft>
            </a:pPr>
            <a:r>
              <a:rPr lang="en-GB" sz="2800" dirty="0">
                <a:latin typeface="Century Gothic" panose="020B0502020202020204" pitchFamily="34" charset="0"/>
                <a:ea typeface="Calibri" panose="020F0502020204030204" pitchFamily="34" charset="0"/>
                <a:cs typeface="Times New Roman" panose="02020603050405020304" pitchFamily="18" charset="0"/>
              </a:rPr>
              <a:t>10 benefits to a good night’s </a:t>
            </a:r>
            <a:r>
              <a:rPr lang="en-GB" sz="2800" dirty="0" smtClean="0">
                <a:latin typeface="Century Gothic" panose="020B0502020202020204" pitchFamily="34" charset="0"/>
                <a:ea typeface="Calibri" panose="020F0502020204030204" pitchFamily="34" charset="0"/>
                <a:cs typeface="Times New Roman" panose="02020603050405020304" pitchFamily="18" charset="0"/>
              </a:rPr>
              <a:t>sleep…</a:t>
            </a:r>
          </a:p>
          <a:p>
            <a:pPr>
              <a:spcAft>
                <a:spcPts val="0"/>
              </a:spcAft>
            </a:pPr>
            <a:endParaRPr lang="en-GB" sz="2400" dirty="0">
              <a:latin typeface="Century Gothic" panose="020B0502020202020204" pitchFamily="34" charset="0"/>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helps reduce stress</a:t>
            </a: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can improve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your</a:t>
            </a:r>
          </a:p>
          <a:p>
            <a:pPr>
              <a:spcAft>
                <a:spcPts val="0"/>
              </a:spcAft>
            </a:pP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memory</a:t>
            </a:r>
            <a:endParaRPr lang="en-GB" sz="2400" dirty="0">
              <a:latin typeface="Century Gothic" panose="020B0502020202020204" pitchFamily="34" charset="0"/>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can lower your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blood</a:t>
            </a:r>
          </a:p>
          <a:p>
            <a:pPr>
              <a:spcAft>
                <a:spcPts val="0"/>
              </a:spcAft>
            </a:pP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pressure</a:t>
            </a:r>
            <a:endParaRPr lang="en-GB" sz="2400" dirty="0">
              <a:latin typeface="Century Gothic" panose="020B0502020202020204" pitchFamily="34" charset="0"/>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helps your body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to</a:t>
            </a:r>
          </a:p>
          <a:p>
            <a:pPr>
              <a:spcAft>
                <a:spcPts val="0"/>
              </a:spcAft>
            </a:pP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fight </a:t>
            </a:r>
            <a:r>
              <a:rPr lang="en-GB" sz="2400" dirty="0">
                <a:latin typeface="Century Gothic" panose="020B0502020202020204" pitchFamily="34" charset="0"/>
                <a:ea typeface="Calibri" panose="020F0502020204030204" pitchFamily="34" charset="0"/>
                <a:cs typeface="Times New Roman" panose="02020603050405020304" pitchFamily="18" charset="0"/>
              </a:rPr>
              <a:t>back</a:t>
            </a: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can help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you</a:t>
            </a:r>
          </a:p>
          <a:p>
            <a:pPr>
              <a:spcAft>
                <a:spcPts val="0"/>
              </a:spcAft>
            </a:pP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maintain </a:t>
            </a:r>
            <a:r>
              <a:rPr lang="en-GB" sz="2400" dirty="0">
                <a:latin typeface="Century Gothic" panose="020B0502020202020204" pitchFamily="34" charset="0"/>
                <a:ea typeface="Calibri" panose="020F0502020204030204" pitchFamily="34" charset="0"/>
                <a:cs typeface="Times New Roman" panose="02020603050405020304" pitchFamily="18" charset="0"/>
              </a:rPr>
              <a:t>your weight</a:t>
            </a: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puts you in a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better</a:t>
            </a:r>
          </a:p>
          <a:p>
            <a:pPr>
              <a:spcAft>
                <a:spcPts val="0"/>
              </a:spcAft>
            </a:pP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mood</a:t>
            </a:r>
            <a:endParaRPr lang="en-GB" sz="2400" dirty="0">
              <a:latin typeface="Century Gothic" panose="020B0502020202020204" pitchFamily="34" charset="0"/>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could reduce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your</a:t>
            </a:r>
          </a:p>
          <a:p>
            <a:pPr>
              <a:spcAft>
                <a:spcPts val="0"/>
              </a:spcAft>
            </a:pP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dirty="0" smtClean="0">
                <a:latin typeface="Century Gothic" panose="020B0502020202020204" pitchFamily="34" charset="0"/>
                <a:ea typeface="Calibri" panose="020F0502020204030204" pitchFamily="34" charset="0"/>
                <a:cs typeface="Times New Roman" panose="02020603050405020304" pitchFamily="18" charset="0"/>
              </a:rPr>
              <a:t>chances </a:t>
            </a:r>
            <a:r>
              <a:rPr lang="en-GB" sz="2400" dirty="0">
                <a:latin typeface="Century Gothic" panose="020B0502020202020204" pitchFamily="34" charset="0"/>
                <a:ea typeface="Calibri" panose="020F0502020204030204" pitchFamily="34" charset="0"/>
                <a:cs typeface="Times New Roman" panose="02020603050405020304" pitchFamily="18" charset="0"/>
              </a:rPr>
              <a:t>of diabetes</a:t>
            </a: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helps keep your heart healthy</a:t>
            </a: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can be a painkiller</a:t>
            </a:r>
          </a:p>
          <a:p>
            <a:pPr marL="342900" indent="-342900">
              <a:spcAft>
                <a:spcPts val="0"/>
              </a:spcAft>
              <a:buFont typeface="Arial" panose="020B0604020202020204" pitchFamily="34" charset="0"/>
              <a:buChar char="•"/>
            </a:pPr>
            <a:r>
              <a:rPr lang="en-GB" sz="2400" dirty="0">
                <a:latin typeface="Century Gothic" panose="020B0502020202020204" pitchFamily="34" charset="0"/>
                <a:ea typeface="Calibri" panose="020F0502020204030204" pitchFamily="34" charset="0"/>
                <a:cs typeface="Times New Roman" panose="02020603050405020304" pitchFamily="18" charset="0"/>
              </a:rPr>
              <a:t>Sleep can make you smarter</a:t>
            </a:r>
          </a:p>
          <a:p>
            <a:endParaRPr lang="en-GB" sz="2400" dirty="0">
              <a:latin typeface="Century Gothic" panose="020B0502020202020204" pitchFamily="34" charset="0"/>
            </a:endParaRPr>
          </a:p>
        </p:txBody>
      </p:sp>
      <p:pic>
        <p:nvPicPr>
          <p:cNvPr id="10242" name="Picture 2" descr="C:\Users\sophie.benson\Downloads\Sle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883" y="692696"/>
            <a:ext cx="424847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04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709" y="260648"/>
            <a:ext cx="8363272" cy="4525963"/>
          </a:xfrm>
        </p:spPr>
        <p:txBody>
          <a:bodyPr>
            <a:normAutofit/>
          </a:bodyPr>
          <a:lstStyle/>
          <a:p>
            <a:pPr marL="0" indent="0" algn="ctr">
              <a:spcAft>
                <a:spcPts val="0"/>
              </a:spcAft>
              <a:buNone/>
            </a:pPr>
            <a:r>
              <a:rPr lang="en-GB" sz="2800" dirty="0">
                <a:latin typeface="Century Gothic" panose="020B0502020202020204" pitchFamily="34" charset="0"/>
                <a:ea typeface="Calibri" panose="020F0502020204030204" pitchFamily="34" charset="0"/>
                <a:cs typeface="Times New Roman" panose="02020603050405020304" pitchFamily="18" charset="0"/>
              </a:rPr>
              <a:t>Why not try the “Forest: Stay focused” app – available for both android and apple. Plant a tree and see it grown by not using your phone.</a:t>
            </a:r>
          </a:p>
          <a:p>
            <a:pPr marL="0" indent="0" algn="ctr">
              <a:spcAft>
                <a:spcPts val="0"/>
              </a:spcAft>
              <a:buNone/>
            </a:pPr>
            <a:r>
              <a:rPr lang="en-GB" sz="2800" dirty="0">
                <a:latin typeface="Century Gothic" panose="020B0502020202020204" pitchFamily="34" charset="0"/>
                <a:ea typeface="Calibri" panose="020F0502020204030204" pitchFamily="34" charset="0"/>
                <a:cs typeface="Times New Roman" panose="02020603050405020304" pitchFamily="18" charset="0"/>
              </a:rPr>
              <a:t> </a:t>
            </a:r>
          </a:p>
          <a:p>
            <a:pPr marL="0" indent="0" algn="ctr">
              <a:spcAft>
                <a:spcPts val="0"/>
              </a:spcAft>
              <a:buNone/>
            </a:pPr>
            <a:r>
              <a:rPr lang="en-GB" sz="2800" dirty="0">
                <a:latin typeface="Century Gothic" panose="020B0502020202020204" pitchFamily="34" charset="0"/>
                <a:ea typeface="Calibri" panose="020F0502020204030204" pitchFamily="34" charset="0"/>
                <a:cs typeface="Times New Roman" panose="02020603050405020304" pitchFamily="18" charset="0"/>
              </a:rPr>
              <a:t>This lent </a:t>
            </a:r>
            <a:r>
              <a:rPr lang="en-GB" sz="2800" dirty="0" smtClean="0">
                <a:latin typeface="Century Gothic" panose="020B0502020202020204" pitchFamily="34" charset="0"/>
                <a:ea typeface="Calibri" panose="020F0502020204030204" pitchFamily="34" charset="0"/>
                <a:cs typeface="Times New Roman" panose="02020603050405020304" pitchFamily="18" charset="0"/>
              </a:rPr>
              <a:t>let’s </a:t>
            </a:r>
            <a:r>
              <a:rPr lang="en-GB" sz="2800" dirty="0">
                <a:latin typeface="Century Gothic" panose="020B0502020202020204" pitchFamily="34" charset="0"/>
                <a:ea typeface="Calibri" panose="020F0502020204030204" pitchFamily="34" charset="0"/>
                <a:cs typeface="Times New Roman" panose="02020603050405020304" pitchFamily="18" charset="0"/>
              </a:rPr>
              <a:t>take some time to sit back from our </a:t>
            </a:r>
            <a:r>
              <a:rPr lang="en-GB" sz="2800" dirty="0" smtClean="0">
                <a:latin typeface="Century Gothic" panose="020B0502020202020204" pitchFamily="34" charset="0"/>
                <a:ea typeface="Calibri" panose="020F0502020204030204" pitchFamily="34" charset="0"/>
                <a:cs typeface="Times New Roman" panose="02020603050405020304" pitchFamily="18" charset="0"/>
              </a:rPr>
              <a:t>phones </a:t>
            </a:r>
            <a:r>
              <a:rPr lang="en-GB" sz="2800" dirty="0">
                <a:latin typeface="Century Gothic" panose="020B0502020202020204" pitchFamily="34" charset="0"/>
                <a:ea typeface="Calibri" panose="020F0502020204030204" pitchFamily="34" charset="0"/>
                <a:cs typeface="Times New Roman" panose="02020603050405020304" pitchFamily="18" charset="0"/>
              </a:rPr>
              <a:t>and try and connect more with Jesus.  </a:t>
            </a:r>
          </a:p>
          <a:p>
            <a:pPr marL="0" indent="0" algn="ctr">
              <a:buNone/>
            </a:pPr>
            <a:endParaRPr lang="en-GB" sz="2800" dirty="0">
              <a:latin typeface="Century Gothic" panose="020B0502020202020204" pitchFamily="34" charset="0"/>
            </a:endParaRPr>
          </a:p>
        </p:txBody>
      </p:sp>
      <p:pic>
        <p:nvPicPr>
          <p:cNvPr id="4" name="Picture 3" descr="Screenshot Image">
            <a:extLst>
              <a:ext uri="{FF2B5EF4-FFF2-40B4-BE49-F238E27FC236}">
                <a16:creationId xmlns:a16="http://schemas.microsoft.com/office/drawing/2014/main" xmlns="" id="{D93A8470-1577-4380-A027-17D4C984D92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3716237"/>
            <a:ext cx="1438187" cy="2555448"/>
          </a:xfrm>
          <a:prstGeom prst="rect">
            <a:avLst/>
          </a:prstGeom>
          <a:noFill/>
          <a:ln>
            <a:noFill/>
          </a:ln>
        </p:spPr>
      </p:pic>
      <p:pic>
        <p:nvPicPr>
          <p:cNvPr id="5" name="Picture 4" descr="Screenshot Image">
            <a:extLst>
              <a:ext uri="{FF2B5EF4-FFF2-40B4-BE49-F238E27FC236}">
                <a16:creationId xmlns:a16="http://schemas.microsoft.com/office/drawing/2014/main" xmlns="" id="{CDC6AA67-EDD9-4FEF-93C0-5EF67DFFEAA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5" y="3717032"/>
            <a:ext cx="1461577" cy="2596788"/>
          </a:xfrm>
          <a:prstGeom prst="rect">
            <a:avLst/>
          </a:prstGeom>
          <a:noFill/>
          <a:ln>
            <a:noFill/>
          </a:ln>
        </p:spPr>
      </p:pic>
      <p:pic>
        <p:nvPicPr>
          <p:cNvPr id="6" name="Picture 5" descr="Screenshot Image">
            <a:extLst>
              <a:ext uri="{FF2B5EF4-FFF2-40B4-BE49-F238E27FC236}">
                <a16:creationId xmlns:a16="http://schemas.microsoft.com/office/drawing/2014/main" xmlns="" id="{FFFB9763-4DF7-43F1-9740-74884A6B4C8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19" y="3716237"/>
            <a:ext cx="1391952" cy="2555448"/>
          </a:xfrm>
          <a:prstGeom prst="rect">
            <a:avLst/>
          </a:prstGeom>
          <a:noFill/>
          <a:ln>
            <a:noFill/>
          </a:ln>
        </p:spPr>
      </p:pic>
      <p:pic>
        <p:nvPicPr>
          <p:cNvPr id="7" name="Picture 6" descr="Screenshot Image">
            <a:extLst>
              <a:ext uri="{FF2B5EF4-FFF2-40B4-BE49-F238E27FC236}">
                <a16:creationId xmlns:a16="http://schemas.microsoft.com/office/drawing/2014/main" xmlns="" id="{E5483813-1B92-404C-B99A-7726B8EF9C9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3" y="3717032"/>
            <a:ext cx="1426765" cy="2554653"/>
          </a:xfrm>
          <a:prstGeom prst="rect">
            <a:avLst/>
          </a:prstGeom>
          <a:noFill/>
          <a:ln>
            <a:noFill/>
          </a:ln>
        </p:spPr>
      </p:pic>
      <p:pic>
        <p:nvPicPr>
          <p:cNvPr id="8" name="Picture 7" descr="Screenshot Image">
            <a:extLst>
              <a:ext uri="{FF2B5EF4-FFF2-40B4-BE49-F238E27FC236}">
                <a16:creationId xmlns:a16="http://schemas.microsoft.com/office/drawing/2014/main" xmlns="" id="{844FDD30-F493-4232-BCC7-FFE942ADC61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5187" y="3717032"/>
            <a:ext cx="1426765" cy="2554653"/>
          </a:xfrm>
          <a:prstGeom prst="rect">
            <a:avLst/>
          </a:prstGeom>
          <a:noFill/>
          <a:ln>
            <a:noFill/>
          </a:ln>
        </p:spPr>
      </p:pic>
      <p:pic>
        <p:nvPicPr>
          <p:cNvPr id="9" name="Picture 2">
            <a:hlinkClick r:id="" action="ppaction://hlinkshowjump?jump=firs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311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benson\Pictures\web3-chiara-luce-badan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04664"/>
            <a:ext cx="1867647" cy="22322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22418" y="274293"/>
            <a:ext cx="6264696" cy="2492990"/>
          </a:xfrm>
          <a:prstGeom prst="rect">
            <a:avLst/>
          </a:prstGeom>
          <a:noFill/>
        </p:spPr>
        <p:txBody>
          <a:bodyPr wrap="square" rtlCol="0">
            <a:spAutoFit/>
          </a:bodyPr>
          <a:lstStyle/>
          <a:p>
            <a:r>
              <a:rPr lang="en-GB" sz="1200" b="1" dirty="0" smtClean="0">
                <a:latin typeface="Century Gothic" panose="020B0502020202020204" pitchFamily="34" charset="0"/>
              </a:rPr>
              <a:t>Blessed Chiara </a:t>
            </a:r>
            <a:r>
              <a:rPr lang="en-GB" sz="1200" b="1" dirty="0" err="1" smtClean="0">
                <a:latin typeface="Century Gothic" panose="020B0502020202020204" pitchFamily="34" charset="0"/>
              </a:rPr>
              <a:t>Luce</a:t>
            </a:r>
            <a:r>
              <a:rPr lang="en-GB" sz="1200" b="1" dirty="0" smtClean="0">
                <a:latin typeface="Century Gothic" panose="020B0502020202020204" pitchFamily="34" charset="0"/>
              </a:rPr>
              <a:t> </a:t>
            </a:r>
            <a:r>
              <a:rPr lang="en-GB" sz="1200" b="1" dirty="0" err="1" smtClean="0">
                <a:latin typeface="Century Gothic" panose="020B0502020202020204" pitchFamily="34" charset="0"/>
              </a:rPr>
              <a:t>Badano</a:t>
            </a:r>
            <a:endParaRPr lang="en-GB" sz="1200" b="1" dirty="0" smtClean="0">
              <a:latin typeface="Century Gothic" panose="020B0502020202020204" pitchFamily="34" charset="0"/>
            </a:endParaRPr>
          </a:p>
          <a:p>
            <a:endParaRPr lang="en-GB" sz="1200" dirty="0">
              <a:latin typeface="Century Gothic" panose="020B0502020202020204" pitchFamily="34" charset="0"/>
            </a:endParaRPr>
          </a:p>
          <a:p>
            <a:r>
              <a:rPr lang="en-GB" sz="1200" dirty="0" smtClean="0">
                <a:latin typeface="Century Gothic" panose="020B0502020202020204" pitchFamily="34" charset="0"/>
              </a:rPr>
              <a:t>Chiara was born in Italy in 1971. She was popular, went to Church regularly with her family and love to spend time with her friends, who she tried to share the Gospel with. At age 17 she was diagnosed with bone cancer, and although it was hard to accept, she knew she could use her suffering to lead others to Jesus.</a:t>
            </a:r>
          </a:p>
          <a:p>
            <a:endParaRPr lang="en-GB" sz="1200" dirty="0" smtClean="0">
              <a:latin typeface="Century Gothic" panose="020B0502020202020204" pitchFamily="34" charset="0"/>
            </a:endParaRPr>
          </a:p>
          <a:p>
            <a:r>
              <a:rPr lang="en-GB" sz="1200" dirty="0" smtClean="0">
                <a:latin typeface="Century Gothic" panose="020B0502020202020204" pitchFamily="34" charset="0"/>
              </a:rPr>
              <a:t>Chiara would say ‘For you Jesus; if you want it, I want it too.’</a:t>
            </a:r>
          </a:p>
          <a:p>
            <a:endParaRPr lang="en-GB" sz="1200" dirty="0">
              <a:latin typeface="Century Gothic" panose="020B0502020202020204" pitchFamily="34" charset="0"/>
            </a:endParaRPr>
          </a:p>
          <a:p>
            <a:r>
              <a:rPr lang="en-GB" sz="1200" dirty="0" smtClean="0">
                <a:latin typeface="Century Gothic" panose="020B0502020202020204" pitchFamily="34" charset="0"/>
              </a:rPr>
              <a:t>She died in October 1990 but her life continues to inspire people around the world.</a:t>
            </a:r>
          </a:p>
          <a:p>
            <a:endParaRPr lang="en-GB" sz="1200" dirty="0" smtClean="0">
              <a:latin typeface="Century Gothic" panose="020B0502020202020204" pitchFamily="34" charset="0"/>
            </a:endParaRPr>
          </a:p>
          <a:p>
            <a:r>
              <a:rPr lang="en-GB" sz="1200" dirty="0">
                <a:latin typeface="Century Gothic" panose="020B0502020202020204" pitchFamily="34" charset="0"/>
              </a:rPr>
              <a:t>Learn more about her here: https://lifeteen.com/blog/fame-fortune-faith/</a:t>
            </a:r>
          </a:p>
        </p:txBody>
      </p:sp>
      <p:pic>
        <p:nvPicPr>
          <p:cNvPr id="1027" name="Picture 3" descr="C:\Users\sophie.benson\Pictures\maximiliankol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652" y="3193781"/>
            <a:ext cx="2099470" cy="2549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6391" y="2852936"/>
            <a:ext cx="6264696" cy="3231654"/>
          </a:xfrm>
          <a:prstGeom prst="rect">
            <a:avLst/>
          </a:prstGeom>
          <a:noFill/>
        </p:spPr>
        <p:txBody>
          <a:bodyPr wrap="square" rtlCol="0">
            <a:spAutoFit/>
          </a:bodyPr>
          <a:lstStyle/>
          <a:p>
            <a:r>
              <a:rPr lang="en-GB" sz="1200" b="1" dirty="0" smtClean="0">
                <a:latin typeface="Century Gothic" panose="020B0502020202020204" pitchFamily="34" charset="0"/>
              </a:rPr>
              <a:t>St Maximilian Kolbe</a:t>
            </a:r>
          </a:p>
          <a:p>
            <a:endParaRPr lang="en-GB" sz="1200" dirty="0">
              <a:latin typeface="Century Gothic" panose="020B0502020202020204" pitchFamily="34" charset="0"/>
            </a:endParaRPr>
          </a:p>
          <a:p>
            <a:r>
              <a:rPr lang="en-GB" sz="1200" dirty="0" smtClean="0">
                <a:latin typeface="Century Gothic" panose="020B0502020202020204" pitchFamily="34" charset="0"/>
              </a:rPr>
              <a:t>St Maximilian Kolbe was born in Poland in 1894 and from a young age had a strong devotion to Our Lady. </a:t>
            </a:r>
          </a:p>
          <a:p>
            <a:endParaRPr lang="en-GB" sz="1200" dirty="0">
              <a:latin typeface="Century Gothic" panose="020B0502020202020204" pitchFamily="34" charset="0"/>
            </a:endParaRPr>
          </a:p>
          <a:p>
            <a:r>
              <a:rPr lang="en-GB" sz="1200" dirty="0" smtClean="0">
                <a:latin typeface="Century Gothic" panose="020B0502020202020204" pitchFamily="34" charset="0"/>
              </a:rPr>
              <a:t>As a young man he joined the Franciscans and trained to be a priest with them. As a priest he founded an association to share the love of Our Lady and build up the Kingdom of God; this took him as far as Japan in his missionary efforts!</a:t>
            </a:r>
          </a:p>
          <a:p>
            <a:endParaRPr lang="en-GB" sz="1200" dirty="0">
              <a:latin typeface="Century Gothic" panose="020B0502020202020204" pitchFamily="34" charset="0"/>
            </a:endParaRPr>
          </a:p>
          <a:p>
            <a:r>
              <a:rPr lang="en-GB" sz="1200" dirty="0" smtClean="0">
                <a:latin typeface="Century Gothic" panose="020B0502020202020204" pitchFamily="34" charset="0"/>
              </a:rPr>
              <a:t>During the Nazi invasion of Poland, St Maximilian and his fellow friars cared for over 5000 Jewish refugees. In 1941 he was arrested and later taken to Auschwitz. Even in the concentration camp St Maximilian continued to minister to those around him, offering them counsel, sharing his food and eventually giving his life.</a:t>
            </a:r>
          </a:p>
          <a:p>
            <a:endParaRPr lang="en-GB" sz="1200" dirty="0">
              <a:latin typeface="Century Gothic" panose="020B0502020202020204" pitchFamily="34" charset="0"/>
            </a:endParaRPr>
          </a:p>
          <a:p>
            <a:r>
              <a:rPr lang="en-GB" sz="1200" dirty="0" smtClean="0">
                <a:latin typeface="Century Gothic" panose="020B0502020202020204" pitchFamily="34" charset="0"/>
              </a:rPr>
              <a:t>When a prisoner attempted to escape, St Maximilian offered his own life in exchange for this man’s, who had a wife and children. After 10 days of isolation where he prayed and sang hymns with others, he was given a lethal injection.</a:t>
            </a:r>
          </a:p>
        </p:txBody>
      </p:sp>
      <p:sp>
        <p:nvSpPr>
          <p:cNvPr id="7" name="TextBox 6"/>
          <p:cNvSpPr txBox="1"/>
          <p:nvPr/>
        </p:nvSpPr>
        <p:spPr>
          <a:xfrm>
            <a:off x="179512" y="6309320"/>
            <a:ext cx="6909264" cy="369332"/>
          </a:xfrm>
          <a:prstGeom prst="rect">
            <a:avLst/>
          </a:prstGeom>
          <a:noFill/>
        </p:spPr>
        <p:txBody>
          <a:bodyPr wrap="none" rtlCol="0">
            <a:spAutoFit/>
          </a:bodyPr>
          <a:lstStyle/>
          <a:p>
            <a:r>
              <a:rPr lang="en-GB" dirty="0" smtClean="0">
                <a:latin typeface="Century Gothic" panose="020B0502020202020204" pitchFamily="34" charset="0"/>
                <a:hlinkClick r:id="rId4"/>
              </a:rPr>
              <a:t>For more stories of the saints have a look at this website here</a:t>
            </a:r>
            <a:endParaRPr lang="en-GB" dirty="0">
              <a:latin typeface="Century Gothic" panose="020B0502020202020204" pitchFamily="34" charset="0"/>
            </a:endParaRPr>
          </a:p>
        </p:txBody>
      </p:sp>
      <p:pic>
        <p:nvPicPr>
          <p:cNvPr id="11" name="Picture 2">
            <a:hlinkClick r:id="" action="ppaction://hlinkshowjump?jump=first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317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764704"/>
            <a:ext cx="8651304" cy="5616624"/>
          </a:xfrm>
        </p:spPr>
        <p:txBody>
          <a:bodyPr>
            <a:normAutofit fontScale="85000" lnSpcReduction="20000"/>
          </a:bodyPr>
          <a:lstStyle/>
          <a:p>
            <a:pPr marL="0" indent="0" algn="ctr">
              <a:lnSpc>
                <a:spcPct val="120000"/>
              </a:lnSpc>
              <a:spcBef>
                <a:spcPts val="0"/>
              </a:spcBef>
              <a:buNone/>
            </a:pPr>
            <a:r>
              <a:rPr lang="en-GB" sz="9600" b="1" baseline="30000" dirty="0" smtClean="0">
                <a:latin typeface="Century Gothic" panose="020B0502020202020204" pitchFamily="34" charset="0"/>
              </a:rPr>
              <a:t>Fasting</a:t>
            </a:r>
          </a:p>
          <a:p>
            <a:pPr marL="0" indent="0" algn="ctr">
              <a:lnSpc>
                <a:spcPct val="120000"/>
              </a:lnSpc>
              <a:spcBef>
                <a:spcPts val="0"/>
              </a:spcBef>
              <a:buNone/>
            </a:pPr>
            <a:r>
              <a:rPr lang="en-GB" b="1" baseline="30000" dirty="0" smtClean="0">
                <a:latin typeface="Century Gothic" panose="020B0502020202020204" pitchFamily="34" charset="0"/>
              </a:rPr>
              <a:t>(Matthew 6:16-18)</a:t>
            </a:r>
            <a:endParaRPr lang="en-GB" sz="9600" b="1" baseline="30000" dirty="0" smtClean="0">
              <a:latin typeface="Century Gothic" panose="020B0502020202020204" pitchFamily="34" charset="0"/>
            </a:endParaRPr>
          </a:p>
          <a:p>
            <a:pPr marL="0" indent="0">
              <a:lnSpc>
                <a:spcPct val="120000"/>
              </a:lnSpc>
              <a:spcBef>
                <a:spcPts val="0"/>
              </a:spcBef>
              <a:buNone/>
            </a:pPr>
            <a:r>
              <a:rPr lang="en-GB" dirty="0" smtClean="0">
                <a:latin typeface="Century Gothic" panose="020B0502020202020204" pitchFamily="34" charset="0"/>
              </a:rPr>
              <a:t>“When you fast, do not look sombre as the hypocrites do, for they disfigure their faces to show others they are fasting. Truly I tell you, they have received their reward in full.</a:t>
            </a:r>
          </a:p>
          <a:p>
            <a:pPr marL="0" indent="0">
              <a:lnSpc>
                <a:spcPct val="120000"/>
              </a:lnSpc>
              <a:spcBef>
                <a:spcPts val="0"/>
              </a:spcBef>
              <a:buNone/>
            </a:pPr>
            <a:endParaRPr lang="en-GB" dirty="0">
              <a:latin typeface="Century Gothic" panose="020B0502020202020204" pitchFamily="34" charset="0"/>
            </a:endParaRPr>
          </a:p>
          <a:p>
            <a:pPr marL="0" indent="0">
              <a:lnSpc>
                <a:spcPct val="120000"/>
              </a:lnSpc>
              <a:spcBef>
                <a:spcPts val="0"/>
              </a:spcBef>
              <a:buNone/>
            </a:pPr>
            <a:r>
              <a:rPr lang="en-GB" dirty="0" smtClean="0">
                <a:latin typeface="Century Gothic" panose="020B0502020202020204" pitchFamily="34" charset="0"/>
              </a:rPr>
              <a:t>But when you fast, put oil on your head and wash your face, so that it will not be obvious to others that you are fasting, but only to your Father, who is unseen; and your Father, who sees what is done in secret, will reward you.</a:t>
            </a:r>
          </a:p>
          <a:p>
            <a:pPr>
              <a:lnSpc>
                <a:spcPct val="120000"/>
              </a:lnSpc>
              <a:spcBef>
                <a:spcPts val="0"/>
              </a:spcBef>
            </a:pPr>
            <a:endParaRPr lang="en-GB" dirty="0">
              <a:latin typeface="Century Gothic" panose="020B0502020202020204" pitchFamily="34" charset="0"/>
            </a:endParaRPr>
          </a:p>
        </p:txBody>
      </p:sp>
      <p:pic>
        <p:nvPicPr>
          <p:cNvPr id="2050"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140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9298"/>
            <a:ext cx="8229600" cy="6079405"/>
          </a:xfrm>
        </p:spPr>
        <p:txBody>
          <a:bodyPr>
            <a:noAutofit/>
          </a:bodyPr>
          <a:lstStyle/>
          <a:p>
            <a:pPr marL="0" indent="0">
              <a:lnSpc>
                <a:spcPct val="170000"/>
              </a:lnSpc>
              <a:spcAft>
                <a:spcPts val="0"/>
              </a:spcAft>
              <a:buNone/>
            </a:pPr>
            <a:r>
              <a:rPr lang="en-GB" sz="2000" dirty="0">
                <a:latin typeface="Century Gothic" panose="020B0502020202020204" pitchFamily="34" charset="0"/>
                <a:ea typeface="Calibri" panose="020F0502020204030204" pitchFamily="34" charset="0"/>
                <a:cs typeface="Times New Roman" panose="02020603050405020304" pitchFamily="18" charset="0"/>
              </a:rPr>
              <a:t>Heavenly Father we pray that You would raise up an army of willing volunteers to be called to go and enter into Your service and to go wherever You choose to lead them</a:t>
            </a:r>
            <a:r>
              <a:rPr lang="en-GB" sz="2000" dirty="0" smtClean="0">
                <a:latin typeface="Century Gothic" panose="020B0502020202020204" pitchFamily="34" charset="0"/>
                <a:ea typeface="Calibri" panose="020F0502020204030204" pitchFamily="34" charset="0"/>
                <a:cs typeface="Times New Roman" panose="02020603050405020304" pitchFamily="18" charset="0"/>
              </a:rPr>
              <a:t>.</a:t>
            </a:r>
          </a:p>
          <a:p>
            <a:pPr marL="0" indent="0">
              <a:lnSpc>
                <a:spcPct val="170000"/>
              </a:lnSpc>
              <a:spcAft>
                <a:spcPts val="0"/>
              </a:spcAft>
              <a:buNone/>
            </a:pPr>
            <a:endParaRPr lang="en-GB" sz="2000" dirty="0">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70000"/>
              </a:lnSpc>
              <a:spcAft>
                <a:spcPts val="0"/>
              </a:spcAft>
              <a:buNone/>
            </a:pPr>
            <a:r>
              <a:rPr lang="en-GB" sz="2000" dirty="0">
                <a:latin typeface="Century Gothic" panose="020B0502020202020204" pitchFamily="34" charset="0"/>
                <a:ea typeface="Calibri" panose="020F0502020204030204" pitchFamily="34" charset="0"/>
                <a:cs typeface="Times New Roman" panose="02020603050405020304" pitchFamily="18" charset="0"/>
              </a:rPr>
              <a:t>Lord, we ask for Your special protection to surround all those who answer this call - that they will not be exploited.</a:t>
            </a:r>
          </a:p>
          <a:p>
            <a:pPr marL="0" indent="0">
              <a:lnSpc>
                <a:spcPct val="170000"/>
              </a:lnSpc>
              <a:spcAft>
                <a:spcPts val="0"/>
              </a:spcAft>
              <a:buNone/>
            </a:pPr>
            <a:r>
              <a:rPr lang="en-GB" sz="2000" dirty="0">
                <a:latin typeface="Century Gothic" panose="020B0502020202020204" pitchFamily="34" charset="0"/>
                <a:ea typeface="Calibri" panose="020F0502020204030204" pitchFamily="34" charset="0"/>
                <a:cs typeface="Times New Roman" panose="02020603050405020304" pitchFamily="18" charset="0"/>
              </a:rPr>
              <a:t/>
            </a:r>
            <a:br>
              <a:rPr lang="en-GB" sz="2000" dirty="0">
                <a:latin typeface="Century Gothic" panose="020B0502020202020204" pitchFamily="34" charset="0"/>
                <a:ea typeface="Calibri" panose="020F0502020204030204" pitchFamily="34" charset="0"/>
                <a:cs typeface="Times New Roman" panose="02020603050405020304" pitchFamily="18" charset="0"/>
              </a:rPr>
            </a:br>
            <a:r>
              <a:rPr lang="en-GB" sz="2000" dirty="0">
                <a:latin typeface="Century Gothic" panose="020B0502020202020204" pitchFamily="34" charset="0"/>
                <a:ea typeface="Calibri" panose="020F0502020204030204" pitchFamily="34" charset="0"/>
                <a:cs typeface="Times New Roman" panose="02020603050405020304" pitchFamily="18" charset="0"/>
              </a:rPr>
              <a:t>Provide for the needs of all those who volunteer, and we pray that You lead and guide them in all things. </a:t>
            </a:r>
          </a:p>
          <a:p>
            <a:pPr marL="0" indent="0">
              <a:lnSpc>
                <a:spcPct val="170000"/>
              </a:lnSpc>
              <a:spcAft>
                <a:spcPts val="0"/>
              </a:spcAft>
              <a:buNone/>
            </a:pPr>
            <a:r>
              <a:rPr lang="en-GB" sz="2000" dirty="0">
                <a:latin typeface="Century Gothic" panose="020B0502020202020204" pitchFamily="34" charset="0"/>
                <a:ea typeface="Calibri" panose="020F0502020204030204" pitchFamily="34" charset="0"/>
                <a:cs typeface="Times New Roman" panose="02020603050405020304" pitchFamily="18" charset="0"/>
              </a:rPr>
              <a:t/>
            </a:r>
            <a:br>
              <a:rPr lang="en-GB" sz="2000" dirty="0">
                <a:latin typeface="Century Gothic" panose="020B0502020202020204" pitchFamily="34" charset="0"/>
                <a:ea typeface="Calibri" panose="020F0502020204030204" pitchFamily="34" charset="0"/>
                <a:cs typeface="Times New Roman" panose="02020603050405020304" pitchFamily="18" charset="0"/>
              </a:rPr>
            </a:br>
            <a:r>
              <a:rPr lang="en-GB" sz="2000" dirty="0">
                <a:latin typeface="Century Gothic" panose="020B0502020202020204" pitchFamily="34" charset="0"/>
                <a:ea typeface="Calibri" panose="020F0502020204030204" pitchFamily="34" charset="0"/>
                <a:cs typeface="Times New Roman" panose="02020603050405020304" pitchFamily="18" charset="0"/>
              </a:rPr>
              <a:t>Amen</a:t>
            </a:r>
          </a:p>
          <a:p>
            <a:pPr marL="0" indent="0">
              <a:lnSpc>
                <a:spcPct val="170000"/>
              </a:lnSpc>
              <a:buNone/>
            </a:pPr>
            <a:endParaRPr lang="en-GB" sz="2000" dirty="0">
              <a:latin typeface="Century Gothic" panose="020B0502020202020204" pitchFamily="34" charset="0"/>
            </a:endParaRPr>
          </a:p>
        </p:txBody>
      </p:sp>
      <p:pic>
        <p:nvPicPr>
          <p:cNvPr id="4"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285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08720"/>
            <a:ext cx="8712968" cy="5688632"/>
          </a:xfrm>
        </p:spPr>
        <p:txBody>
          <a:bodyPr>
            <a:normAutofit fontScale="62500" lnSpcReduction="20000"/>
          </a:bodyPr>
          <a:lstStyle/>
          <a:p>
            <a:pPr marL="0" indent="0" algn="ctr">
              <a:lnSpc>
                <a:spcPct val="120000"/>
              </a:lnSpc>
              <a:spcBef>
                <a:spcPts val="0"/>
              </a:spcBef>
              <a:buNone/>
            </a:pPr>
            <a:r>
              <a:rPr lang="en-GB" sz="12800" b="1" baseline="30000" dirty="0" smtClean="0">
                <a:latin typeface="Century Gothic" panose="020B0502020202020204" pitchFamily="34" charset="0"/>
              </a:rPr>
              <a:t>Giving</a:t>
            </a:r>
          </a:p>
          <a:p>
            <a:pPr marL="0" indent="0" algn="ctr">
              <a:lnSpc>
                <a:spcPct val="120000"/>
              </a:lnSpc>
              <a:spcBef>
                <a:spcPts val="0"/>
              </a:spcBef>
              <a:buNone/>
            </a:pPr>
            <a:r>
              <a:rPr lang="en-GB" b="1" baseline="30000" dirty="0" smtClean="0">
                <a:latin typeface="Century Gothic" panose="020B0502020202020204" pitchFamily="34" charset="0"/>
              </a:rPr>
              <a:t>(Matthew 6:1-4)</a:t>
            </a:r>
            <a:endParaRPr lang="en-GB" sz="9600" b="1" baseline="30000" dirty="0" smtClean="0">
              <a:latin typeface="Century Gothic" panose="020B0502020202020204" pitchFamily="34" charset="0"/>
            </a:endParaRPr>
          </a:p>
          <a:p>
            <a:pPr marL="0" indent="0">
              <a:lnSpc>
                <a:spcPct val="120000"/>
              </a:lnSpc>
              <a:spcBef>
                <a:spcPts val="0"/>
              </a:spcBef>
              <a:buNone/>
            </a:pPr>
            <a:endParaRPr lang="en-GB" dirty="0" smtClean="0">
              <a:latin typeface="Century Gothic" panose="020B0502020202020204" pitchFamily="34" charset="0"/>
            </a:endParaRPr>
          </a:p>
          <a:p>
            <a:pPr marL="0" indent="0">
              <a:lnSpc>
                <a:spcPct val="120000"/>
              </a:lnSpc>
              <a:spcBef>
                <a:spcPts val="0"/>
              </a:spcBef>
              <a:buNone/>
            </a:pPr>
            <a:r>
              <a:rPr lang="en-GB" dirty="0" smtClean="0">
                <a:latin typeface="Century Gothic" panose="020B0502020202020204" pitchFamily="34" charset="0"/>
              </a:rPr>
              <a:t>“Be </a:t>
            </a:r>
            <a:r>
              <a:rPr lang="en-GB" dirty="0">
                <a:latin typeface="Century Gothic" panose="020B0502020202020204" pitchFamily="34" charset="0"/>
              </a:rPr>
              <a:t>careful not to practice your righteousness in front of others to be seen by them. If you do, you will have no reward from your Father in heaven</a:t>
            </a:r>
            <a:r>
              <a:rPr lang="en-GB" dirty="0" smtClean="0">
                <a:latin typeface="Century Gothic" panose="020B0502020202020204" pitchFamily="34" charset="0"/>
              </a:rPr>
              <a:t>.</a:t>
            </a:r>
          </a:p>
          <a:p>
            <a:pPr marL="0" indent="0">
              <a:lnSpc>
                <a:spcPct val="120000"/>
              </a:lnSpc>
              <a:spcBef>
                <a:spcPts val="0"/>
              </a:spcBef>
              <a:buNone/>
            </a:pPr>
            <a:endParaRPr lang="en-GB" dirty="0">
              <a:latin typeface="Century Gothic" panose="020B0502020202020204" pitchFamily="34" charset="0"/>
            </a:endParaRPr>
          </a:p>
          <a:p>
            <a:pPr marL="0" indent="0">
              <a:lnSpc>
                <a:spcPct val="120000"/>
              </a:lnSpc>
              <a:spcBef>
                <a:spcPts val="0"/>
              </a:spcBef>
              <a:buNone/>
            </a:pPr>
            <a:r>
              <a:rPr lang="en-GB" dirty="0" smtClean="0">
                <a:latin typeface="Century Gothic" panose="020B0502020202020204" pitchFamily="34" charset="0"/>
              </a:rPr>
              <a:t>“So </a:t>
            </a:r>
            <a:r>
              <a:rPr lang="en-GB" dirty="0">
                <a:latin typeface="Century Gothic" panose="020B0502020202020204" pitchFamily="34" charset="0"/>
              </a:rPr>
              <a:t>when you give to the needy, do not announce it with trumpets, as the hypocrites do in the synagogues and on the streets, to be </a:t>
            </a:r>
            <a:r>
              <a:rPr lang="en-GB" dirty="0" smtClean="0">
                <a:latin typeface="Century Gothic" panose="020B0502020202020204" pitchFamily="34" charset="0"/>
              </a:rPr>
              <a:t>honoured </a:t>
            </a:r>
            <a:r>
              <a:rPr lang="en-GB" dirty="0">
                <a:latin typeface="Century Gothic" panose="020B0502020202020204" pitchFamily="34" charset="0"/>
              </a:rPr>
              <a:t>by others. Truly I tell you, they have received their reward in </a:t>
            </a:r>
            <a:r>
              <a:rPr lang="en-GB" dirty="0" smtClean="0">
                <a:latin typeface="Century Gothic" panose="020B0502020202020204" pitchFamily="34" charset="0"/>
              </a:rPr>
              <a:t>full. But </a:t>
            </a:r>
            <a:r>
              <a:rPr lang="en-GB" dirty="0">
                <a:latin typeface="Century Gothic" panose="020B0502020202020204" pitchFamily="34" charset="0"/>
              </a:rPr>
              <a:t>when you give to the needy, do not let your left hand know what your right hand is doing, </a:t>
            </a:r>
            <a:r>
              <a:rPr lang="en-GB" dirty="0" smtClean="0">
                <a:latin typeface="Century Gothic" panose="020B0502020202020204" pitchFamily="34" charset="0"/>
              </a:rPr>
              <a:t>so </a:t>
            </a:r>
            <a:r>
              <a:rPr lang="en-GB" dirty="0">
                <a:latin typeface="Century Gothic" panose="020B0502020202020204" pitchFamily="34" charset="0"/>
              </a:rPr>
              <a:t>that your giving may be in secret</a:t>
            </a:r>
            <a:r>
              <a:rPr lang="en-GB" dirty="0" smtClean="0">
                <a:latin typeface="Century Gothic" panose="020B0502020202020204" pitchFamily="34" charset="0"/>
              </a:rPr>
              <a:t>.</a:t>
            </a:r>
          </a:p>
          <a:p>
            <a:pPr marL="0" indent="0">
              <a:lnSpc>
                <a:spcPct val="120000"/>
              </a:lnSpc>
              <a:spcBef>
                <a:spcPts val="0"/>
              </a:spcBef>
              <a:buNone/>
            </a:pPr>
            <a:endParaRPr lang="en-GB" dirty="0" smtClean="0">
              <a:latin typeface="Century Gothic" panose="020B0502020202020204" pitchFamily="34" charset="0"/>
            </a:endParaRPr>
          </a:p>
          <a:p>
            <a:pPr marL="0" indent="0">
              <a:lnSpc>
                <a:spcPct val="120000"/>
              </a:lnSpc>
              <a:spcBef>
                <a:spcPts val="0"/>
              </a:spcBef>
              <a:buNone/>
            </a:pPr>
            <a:r>
              <a:rPr lang="en-GB" dirty="0" smtClean="0">
                <a:latin typeface="Century Gothic" panose="020B0502020202020204" pitchFamily="34" charset="0"/>
              </a:rPr>
              <a:t> </a:t>
            </a:r>
            <a:r>
              <a:rPr lang="en-GB" dirty="0">
                <a:latin typeface="Century Gothic" panose="020B0502020202020204" pitchFamily="34" charset="0"/>
              </a:rPr>
              <a:t>Then your Father, who sees what is done in secret, will reward you.</a:t>
            </a:r>
          </a:p>
          <a:p>
            <a:pPr>
              <a:lnSpc>
                <a:spcPct val="120000"/>
              </a:lnSpc>
              <a:spcBef>
                <a:spcPts val="0"/>
              </a:spcBef>
            </a:pPr>
            <a:endParaRPr lang="en-GB" dirty="0">
              <a:latin typeface="Century Gothic" panose="020B0502020202020204" pitchFamily="34" charset="0"/>
            </a:endParaRPr>
          </a:p>
        </p:txBody>
      </p:sp>
      <p:pic>
        <p:nvPicPr>
          <p:cNvPr id="3074"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30230"/>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508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271999" y="1772816"/>
            <a:ext cx="1995745" cy="122413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You’re a really great friend.</a:t>
            </a:r>
            <a:endParaRPr lang="en-GB" dirty="0">
              <a:solidFill>
                <a:schemeClr val="tx1"/>
              </a:solidFill>
              <a:latin typeface="Century Gothic" panose="020B0502020202020204" pitchFamily="34" charset="0"/>
            </a:endParaRPr>
          </a:p>
        </p:txBody>
      </p:sp>
      <p:sp>
        <p:nvSpPr>
          <p:cNvPr id="4" name="TextBox 3"/>
          <p:cNvSpPr txBox="1"/>
          <p:nvPr/>
        </p:nvSpPr>
        <p:spPr>
          <a:xfrm>
            <a:off x="395536" y="318213"/>
            <a:ext cx="8136904" cy="1323439"/>
          </a:xfrm>
          <a:prstGeom prst="rect">
            <a:avLst/>
          </a:prstGeom>
          <a:noFill/>
        </p:spPr>
        <p:txBody>
          <a:bodyPr wrap="square" rtlCol="0">
            <a:spAutoFit/>
          </a:bodyPr>
          <a:lstStyle/>
          <a:p>
            <a:r>
              <a:rPr lang="en-GB" sz="4000" dirty="0" smtClean="0">
                <a:latin typeface="Century Gothic" panose="020B0502020202020204" pitchFamily="34" charset="0"/>
              </a:rPr>
              <a:t>Here are some compliments not based on appearance:</a:t>
            </a:r>
            <a:endParaRPr lang="en-GB" sz="4000" dirty="0">
              <a:latin typeface="Century Gothic" panose="020B0502020202020204" pitchFamily="34" charset="0"/>
            </a:endParaRPr>
          </a:p>
        </p:txBody>
      </p:sp>
      <p:sp>
        <p:nvSpPr>
          <p:cNvPr id="6" name="Oval Callout 5"/>
          <p:cNvSpPr/>
          <p:nvPr/>
        </p:nvSpPr>
        <p:spPr>
          <a:xfrm>
            <a:off x="2771800" y="1641652"/>
            <a:ext cx="2304256" cy="1152128"/>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I appreciate it when you…</a:t>
            </a:r>
            <a:endParaRPr lang="en-GB" dirty="0">
              <a:solidFill>
                <a:schemeClr val="tx1"/>
              </a:solidFill>
              <a:latin typeface="Century Gothic" panose="020B0502020202020204" pitchFamily="34" charset="0"/>
            </a:endParaRPr>
          </a:p>
        </p:txBody>
      </p:sp>
      <p:sp>
        <p:nvSpPr>
          <p:cNvPr id="7" name="Oval Callout 6"/>
          <p:cNvSpPr/>
          <p:nvPr/>
        </p:nvSpPr>
        <p:spPr>
          <a:xfrm>
            <a:off x="6679713" y="982935"/>
            <a:ext cx="1728192" cy="1152128"/>
          </a:xfrm>
          <a:prstGeom prst="wedgeEllipseCallout">
            <a:avLst>
              <a:gd name="adj1" fmla="val 42889"/>
              <a:gd name="adj2" fmla="val 670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You’re a good listener</a:t>
            </a:r>
            <a:endParaRPr lang="en-GB" dirty="0">
              <a:solidFill>
                <a:schemeClr val="tx1"/>
              </a:solidFill>
              <a:latin typeface="Century Gothic" panose="020B0502020202020204" pitchFamily="34" charset="0"/>
            </a:endParaRPr>
          </a:p>
        </p:txBody>
      </p:sp>
      <p:sp>
        <p:nvSpPr>
          <p:cNvPr id="8" name="Oval Callout 7"/>
          <p:cNvSpPr/>
          <p:nvPr/>
        </p:nvSpPr>
        <p:spPr>
          <a:xfrm>
            <a:off x="5508104" y="2384884"/>
            <a:ext cx="1800200" cy="1188132"/>
          </a:xfrm>
          <a:prstGeom prst="wedgeEllipseCallout">
            <a:avLst>
              <a:gd name="adj1" fmla="val -58863"/>
              <a:gd name="adj2" fmla="val 357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You always make me smile</a:t>
            </a:r>
            <a:endParaRPr lang="en-GB" dirty="0">
              <a:solidFill>
                <a:schemeClr val="tx1"/>
              </a:solidFill>
              <a:latin typeface="Century Gothic" panose="020B0502020202020204" pitchFamily="34" charset="0"/>
            </a:endParaRPr>
          </a:p>
        </p:txBody>
      </p:sp>
      <p:sp>
        <p:nvSpPr>
          <p:cNvPr id="9" name="Oval Callout 8"/>
          <p:cNvSpPr/>
          <p:nvPr/>
        </p:nvSpPr>
        <p:spPr>
          <a:xfrm>
            <a:off x="1907704" y="3212976"/>
            <a:ext cx="1728192" cy="1152128"/>
          </a:xfrm>
          <a:prstGeom prst="wedgeEllipseCallout">
            <a:avLst>
              <a:gd name="adj1" fmla="val -45635"/>
              <a:gd name="adj2" fmla="val 525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You’re a strong person</a:t>
            </a:r>
            <a:endParaRPr lang="en-GB" dirty="0">
              <a:solidFill>
                <a:schemeClr val="tx1"/>
              </a:solidFill>
              <a:latin typeface="Century Gothic" panose="020B0502020202020204" pitchFamily="34" charset="0"/>
            </a:endParaRPr>
          </a:p>
        </p:txBody>
      </p:sp>
      <p:sp>
        <p:nvSpPr>
          <p:cNvPr id="10" name="Oval Callout 9"/>
          <p:cNvSpPr/>
          <p:nvPr/>
        </p:nvSpPr>
        <p:spPr>
          <a:xfrm>
            <a:off x="6679714" y="3681488"/>
            <a:ext cx="2121278" cy="1187671"/>
          </a:xfrm>
          <a:prstGeom prst="wedgeEllipseCallout">
            <a:avLst>
              <a:gd name="adj1" fmla="val 31696"/>
              <a:gd name="adj2" fmla="val 548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I can always count on you</a:t>
            </a:r>
            <a:endParaRPr lang="en-GB" dirty="0">
              <a:solidFill>
                <a:schemeClr val="tx1"/>
              </a:solidFill>
              <a:latin typeface="Century Gothic" panose="020B0502020202020204" pitchFamily="34" charset="0"/>
            </a:endParaRPr>
          </a:p>
        </p:txBody>
      </p:sp>
      <p:sp>
        <p:nvSpPr>
          <p:cNvPr id="11" name="Oval Callout 10"/>
          <p:cNvSpPr/>
          <p:nvPr/>
        </p:nvSpPr>
        <p:spPr>
          <a:xfrm>
            <a:off x="3950314" y="3681489"/>
            <a:ext cx="1917829" cy="1367229"/>
          </a:xfrm>
          <a:prstGeom prst="wedgeEllipseCallout">
            <a:avLst>
              <a:gd name="adj1" fmla="val 31696"/>
              <a:gd name="adj2" fmla="val 548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You’re so much fun to be around</a:t>
            </a:r>
            <a:endParaRPr lang="en-GB" dirty="0">
              <a:solidFill>
                <a:schemeClr val="tx1"/>
              </a:solidFill>
              <a:latin typeface="Century Gothic" panose="020B0502020202020204" pitchFamily="34" charset="0"/>
            </a:endParaRPr>
          </a:p>
        </p:txBody>
      </p:sp>
      <p:sp>
        <p:nvSpPr>
          <p:cNvPr id="12" name="Oval Callout 11"/>
          <p:cNvSpPr/>
          <p:nvPr/>
        </p:nvSpPr>
        <p:spPr>
          <a:xfrm>
            <a:off x="271999" y="4581128"/>
            <a:ext cx="2355785" cy="1511245"/>
          </a:xfrm>
          <a:prstGeom prst="wedgeEllipseCallout">
            <a:avLst>
              <a:gd name="adj1" fmla="val 31696"/>
              <a:gd name="adj2" fmla="val 548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You’re good at making people feel welcome</a:t>
            </a:r>
            <a:endParaRPr lang="en-GB" dirty="0">
              <a:solidFill>
                <a:schemeClr val="tx1"/>
              </a:solidFill>
              <a:latin typeface="Century Gothic" panose="020B0502020202020204" pitchFamily="34" charset="0"/>
            </a:endParaRPr>
          </a:p>
        </p:txBody>
      </p:sp>
      <p:sp>
        <p:nvSpPr>
          <p:cNvPr id="13" name="Oval Callout 12"/>
          <p:cNvSpPr/>
          <p:nvPr/>
        </p:nvSpPr>
        <p:spPr>
          <a:xfrm>
            <a:off x="2915816" y="5196278"/>
            <a:ext cx="2232248" cy="1476626"/>
          </a:xfrm>
          <a:prstGeom prst="wedgeEllipseCallout">
            <a:avLst>
              <a:gd name="adj1" fmla="val -54740"/>
              <a:gd name="adj2" fmla="val 409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It makes people happy to be around you</a:t>
            </a:r>
            <a:endParaRPr lang="en-GB" dirty="0">
              <a:solidFill>
                <a:schemeClr val="tx1"/>
              </a:solidFill>
              <a:latin typeface="Century Gothic" panose="020B0502020202020204" pitchFamily="34" charset="0"/>
            </a:endParaRPr>
          </a:p>
        </p:txBody>
      </p:sp>
      <p:sp>
        <p:nvSpPr>
          <p:cNvPr id="14" name="Oval Callout 13"/>
          <p:cNvSpPr/>
          <p:nvPr/>
        </p:nvSpPr>
        <p:spPr>
          <a:xfrm>
            <a:off x="6012160" y="5157192"/>
            <a:ext cx="2088232" cy="1368152"/>
          </a:xfrm>
          <a:prstGeom prst="wedgeEllipseCallout">
            <a:avLst>
              <a:gd name="adj1" fmla="val -54740"/>
              <a:gd name="adj2" fmla="val 409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You’re a very resilient person</a:t>
            </a:r>
            <a:endParaRPr lang="en-GB" dirty="0">
              <a:solidFill>
                <a:schemeClr val="tx1"/>
              </a:solidFill>
              <a:latin typeface="Century Gothic" panose="020B0502020202020204" pitchFamily="34" charset="0"/>
            </a:endParaRPr>
          </a:p>
        </p:txBody>
      </p:sp>
      <p:pic>
        <p:nvPicPr>
          <p:cNvPr id="4098"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74219"/>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347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395536" y="980728"/>
            <a:ext cx="2880320" cy="1656184"/>
          </a:xfrm>
          <a:prstGeom prst="cloudCallout">
            <a:avLst>
              <a:gd name="adj1" fmla="val -53393"/>
              <a:gd name="adj2" fmla="val 696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Reminisce about happy times you have spent together</a:t>
            </a:r>
            <a:endParaRPr lang="en-GB" dirty="0">
              <a:solidFill>
                <a:schemeClr val="tx1"/>
              </a:solidFill>
              <a:latin typeface="Century Gothic" panose="020B0502020202020204" pitchFamily="34" charset="0"/>
            </a:endParaRPr>
          </a:p>
        </p:txBody>
      </p:sp>
      <p:sp>
        <p:nvSpPr>
          <p:cNvPr id="3" name="Content Placeholder 2"/>
          <p:cNvSpPr>
            <a:spLocks noGrp="1"/>
          </p:cNvSpPr>
          <p:nvPr>
            <p:ph idx="1"/>
          </p:nvPr>
        </p:nvSpPr>
        <p:spPr>
          <a:xfrm>
            <a:off x="457200" y="332657"/>
            <a:ext cx="8229600" cy="648072"/>
          </a:xfrm>
        </p:spPr>
        <p:txBody>
          <a:bodyPr/>
          <a:lstStyle/>
          <a:p>
            <a:pPr marL="0" indent="0">
              <a:buNone/>
            </a:pPr>
            <a:r>
              <a:rPr lang="en-GB" dirty="0" smtClean="0">
                <a:latin typeface="Century Gothic" panose="020B0502020202020204" pitchFamily="34" charset="0"/>
              </a:rPr>
              <a:t>Some ideas for your letter…</a:t>
            </a:r>
            <a:endParaRPr lang="en-GB" dirty="0">
              <a:latin typeface="Century Gothic" panose="020B0502020202020204" pitchFamily="34" charset="0"/>
            </a:endParaRPr>
          </a:p>
        </p:txBody>
      </p:sp>
      <p:sp>
        <p:nvSpPr>
          <p:cNvPr id="7" name="Cloud Callout 6"/>
          <p:cNvSpPr/>
          <p:nvPr/>
        </p:nvSpPr>
        <p:spPr>
          <a:xfrm>
            <a:off x="5932577" y="620688"/>
            <a:ext cx="2016224" cy="1723385"/>
          </a:xfrm>
          <a:prstGeom prst="cloudCallout">
            <a:avLst>
              <a:gd name="adj1" fmla="val 69439"/>
              <a:gd name="adj2" fmla="val 472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Catch them up on your life</a:t>
            </a:r>
            <a:endParaRPr lang="en-GB" dirty="0">
              <a:solidFill>
                <a:schemeClr val="tx1"/>
              </a:solidFill>
              <a:latin typeface="Century Gothic" panose="020B0502020202020204" pitchFamily="34" charset="0"/>
            </a:endParaRPr>
          </a:p>
        </p:txBody>
      </p:sp>
      <p:sp>
        <p:nvSpPr>
          <p:cNvPr id="8" name="Cloud Callout 7"/>
          <p:cNvSpPr/>
          <p:nvPr/>
        </p:nvSpPr>
        <p:spPr>
          <a:xfrm>
            <a:off x="3419872" y="2333973"/>
            <a:ext cx="2664296" cy="1723385"/>
          </a:xfrm>
          <a:prstGeom prst="cloudCallout">
            <a:avLst>
              <a:gd name="adj1" fmla="val 52118"/>
              <a:gd name="adj2" fmla="val 596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Ask some questions to get to know them better</a:t>
            </a:r>
            <a:endParaRPr lang="en-GB" dirty="0">
              <a:solidFill>
                <a:schemeClr val="tx1"/>
              </a:solidFill>
              <a:latin typeface="Century Gothic" panose="020B0502020202020204" pitchFamily="34" charset="0"/>
            </a:endParaRPr>
          </a:p>
        </p:txBody>
      </p:sp>
      <p:sp>
        <p:nvSpPr>
          <p:cNvPr id="9" name="Cloud Callout 8"/>
          <p:cNvSpPr/>
          <p:nvPr/>
        </p:nvSpPr>
        <p:spPr>
          <a:xfrm>
            <a:off x="611560" y="3771317"/>
            <a:ext cx="2880320" cy="1723385"/>
          </a:xfrm>
          <a:prstGeom prst="cloudCallout">
            <a:avLst>
              <a:gd name="adj1" fmla="val 21967"/>
              <a:gd name="adj2" fmla="val 8593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Suggest some plans for the next time you have together</a:t>
            </a:r>
            <a:endParaRPr lang="en-GB" dirty="0">
              <a:solidFill>
                <a:schemeClr val="tx1"/>
              </a:solidFill>
              <a:latin typeface="Century Gothic" panose="020B0502020202020204" pitchFamily="34" charset="0"/>
            </a:endParaRPr>
          </a:p>
        </p:txBody>
      </p:sp>
      <p:sp>
        <p:nvSpPr>
          <p:cNvPr id="10" name="Cloud Callout 9"/>
          <p:cNvSpPr/>
          <p:nvPr/>
        </p:nvSpPr>
        <p:spPr>
          <a:xfrm>
            <a:off x="6117622" y="4365104"/>
            <a:ext cx="2713629" cy="1656184"/>
          </a:xfrm>
          <a:prstGeom prst="cloudCallout">
            <a:avLst>
              <a:gd name="adj1" fmla="val -59031"/>
              <a:gd name="adj2" fmla="val 596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Tell them what you appreciate about them</a:t>
            </a:r>
            <a:endParaRPr lang="en-GB" dirty="0">
              <a:solidFill>
                <a:schemeClr val="tx1"/>
              </a:solidFill>
              <a:latin typeface="Century Gothic" panose="020B0502020202020204" pitchFamily="34" charset="0"/>
            </a:endParaRPr>
          </a:p>
        </p:txBody>
      </p:sp>
      <p:pic>
        <p:nvPicPr>
          <p:cNvPr id="5122"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4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phie.benson\Downloads\tumblr_o9506rf1fy1uggvbco1_1280.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0648"/>
            <a:ext cx="76200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hlinkClick r:id="" action="ppaction://hlinkshowjump?jump=firs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6376987"/>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31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phie.benson\Downloads\Water Pray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782" y="389781"/>
            <a:ext cx="6078437" cy="6078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hlinkClick r:id="" action="ppaction://hlinkshowjump?jump=firs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632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hlinkClick r:id="" action="ppaction://hlinkshowjump?jump=first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6347321"/>
            <a:ext cx="96996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332656"/>
            <a:ext cx="7200799" cy="461665"/>
          </a:xfrm>
          <a:prstGeom prst="rect">
            <a:avLst/>
          </a:prstGeom>
          <a:noFill/>
        </p:spPr>
        <p:txBody>
          <a:bodyPr wrap="square" rtlCol="0">
            <a:spAutoFit/>
          </a:bodyPr>
          <a:lstStyle/>
          <a:p>
            <a:r>
              <a:rPr lang="en-GB" sz="2400" dirty="0" smtClean="0">
                <a:latin typeface="Century Gothic" panose="020B0502020202020204" pitchFamily="34" charset="0"/>
              </a:rPr>
              <a:t>Things you could do with your journey instead…</a:t>
            </a:r>
            <a:endParaRPr lang="en-GB" sz="2400" dirty="0">
              <a:latin typeface="Century Gothic" panose="020B0502020202020204" pitchFamily="34" charset="0"/>
            </a:endParaRPr>
          </a:p>
        </p:txBody>
      </p:sp>
      <p:sp>
        <p:nvSpPr>
          <p:cNvPr id="11" name="TextBox 10"/>
          <p:cNvSpPr txBox="1"/>
          <p:nvPr/>
        </p:nvSpPr>
        <p:spPr>
          <a:xfrm>
            <a:off x="323527" y="1340768"/>
            <a:ext cx="2736305" cy="646331"/>
          </a:xfrm>
          <a:prstGeom prst="rect">
            <a:avLst/>
          </a:prstGeom>
          <a:noFill/>
        </p:spPr>
        <p:txBody>
          <a:bodyPr wrap="square" rtlCol="0">
            <a:spAutoFit/>
          </a:bodyPr>
          <a:lstStyle/>
          <a:p>
            <a:pPr algn="ctr"/>
            <a:r>
              <a:rPr lang="en-GB" dirty="0" smtClean="0">
                <a:latin typeface="Century Gothic" panose="020B0502020202020204" pitchFamily="34" charset="0"/>
              </a:rPr>
              <a:t>Make a to-do list</a:t>
            </a:r>
          </a:p>
          <a:p>
            <a:pPr algn="ctr"/>
            <a:r>
              <a:rPr lang="en-GB" dirty="0" smtClean="0">
                <a:latin typeface="Century Gothic" panose="020B0502020202020204" pitchFamily="34" charset="0"/>
              </a:rPr>
              <a:t>for your day</a:t>
            </a:r>
            <a:endParaRPr lang="en-GB" dirty="0">
              <a:latin typeface="Century Gothic" panose="020B0502020202020204" pitchFamily="34" charset="0"/>
            </a:endParaRPr>
          </a:p>
        </p:txBody>
      </p:sp>
      <p:sp>
        <p:nvSpPr>
          <p:cNvPr id="12" name="TextBox 11"/>
          <p:cNvSpPr txBox="1"/>
          <p:nvPr/>
        </p:nvSpPr>
        <p:spPr>
          <a:xfrm>
            <a:off x="3347865" y="1987099"/>
            <a:ext cx="2088232" cy="369332"/>
          </a:xfrm>
          <a:prstGeom prst="rect">
            <a:avLst/>
          </a:prstGeom>
          <a:noFill/>
        </p:spPr>
        <p:txBody>
          <a:bodyPr wrap="square" rtlCol="0">
            <a:spAutoFit/>
          </a:bodyPr>
          <a:lstStyle/>
          <a:p>
            <a:pPr algn="ctr"/>
            <a:r>
              <a:rPr lang="en-GB" dirty="0" smtClean="0">
                <a:latin typeface="Century Gothic" panose="020B0502020202020204" pitchFamily="34" charset="0"/>
              </a:rPr>
              <a:t>Read a book</a:t>
            </a:r>
            <a:endParaRPr lang="en-GB" dirty="0">
              <a:latin typeface="Century Gothic" panose="020B0502020202020204" pitchFamily="34" charset="0"/>
            </a:endParaRPr>
          </a:p>
        </p:txBody>
      </p:sp>
      <p:sp>
        <p:nvSpPr>
          <p:cNvPr id="13" name="TextBox 12"/>
          <p:cNvSpPr txBox="1"/>
          <p:nvPr/>
        </p:nvSpPr>
        <p:spPr>
          <a:xfrm>
            <a:off x="5868144" y="1196752"/>
            <a:ext cx="2592288" cy="369332"/>
          </a:xfrm>
          <a:prstGeom prst="rect">
            <a:avLst/>
          </a:prstGeom>
          <a:noFill/>
        </p:spPr>
        <p:txBody>
          <a:bodyPr wrap="square" rtlCol="0">
            <a:spAutoFit/>
          </a:bodyPr>
          <a:lstStyle/>
          <a:p>
            <a:pPr algn="ctr"/>
            <a:r>
              <a:rPr lang="en-GB" dirty="0" smtClean="0">
                <a:latin typeface="Century Gothic" panose="020B0502020202020204" pitchFamily="34" charset="0"/>
              </a:rPr>
              <a:t>Chat to someone</a:t>
            </a:r>
            <a:endParaRPr lang="en-GB" dirty="0">
              <a:latin typeface="Century Gothic" panose="020B0502020202020204" pitchFamily="34" charset="0"/>
            </a:endParaRPr>
          </a:p>
        </p:txBody>
      </p:sp>
      <p:sp>
        <p:nvSpPr>
          <p:cNvPr id="14" name="TextBox 13"/>
          <p:cNvSpPr txBox="1"/>
          <p:nvPr/>
        </p:nvSpPr>
        <p:spPr>
          <a:xfrm>
            <a:off x="5835465" y="2276872"/>
            <a:ext cx="2592288" cy="1200329"/>
          </a:xfrm>
          <a:prstGeom prst="rect">
            <a:avLst/>
          </a:prstGeom>
          <a:noFill/>
        </p:spPr>
        <p:txBody>
          <a:bodyPr wrap="square" rtlCol="0">
            <a:spAutoFit/>
          </a:bodyPr>
          <a:lstStyle/>
          <a:p>
            <a:pPr algn="ctr"/>
            <a:r>
              <a:rPr lang="en-GB" dirty="0" smtClean="0">
                <a:latin typeface="Century Gothic" panose="020B0502020202020204" pitchFamily="34" charset="0"/>
              </a:rPr>
              <a:t>Pray</a:t>
            </a:r>
          </a:p>
          <a:p>
            <a:pPr algn="ctr"/>
            <a:r>
              <a:rPr lang="en-GB" dirty="0" smtClean="0">
                <a:latin typeface="Century Gothic" panose="020B0502020202020204" pitchFamily="34" charset="0"/>
              </a:rPr>
              <a:t>(especially for the intentions of those around you)</a:t>
            </a:r>
            <a:endParaRPr lang="en-GB" dirty="0">
              <a:latin typeface="Century Gothic" panose="020B0502020202020204" pitchFamily="34" charset="0"/>
            </a:endParaRPr>
          </a:p>
        </p:txBody>
      </p:sp>
      <p:sp>
        <p:nvSpPr>
          <p:cNvPr id="15" name="TextBox 14"/>
          <p:cNvSpPr txBox="1"/>
          <p:nvPr/>
        </p:nvSpPr>
        <p:spPr>
          <a:xfrm>
            <a:off x="518261" y="3831431"/>
            <a:ext cx="2592288" cy="923330"/>
          </a:xfrm>
          <a:prstGeom prst="rect">
            <a:avLst/>
          </a:prstGeom>
          <a:noFill/>
        </p:spPr>
        <p:txBody>
          <a:bodyPr wrap="square" rtlCol="0">
            <a:spAutoFit/>
          </a:bodyPr>
          <a:lstStyle/>
          <a:p>
            <a:pPr algn="ctr"/>
            <a:r>
              <a:rPr lang="en-GB" dirty="0" smtClean="0">
                <a:latin typeface="Century Gothic" panose="020B0502020202020204" pitchFamily="34" charset="0"/>
              </a:rPr>
              <a:t>Look out the window and appreciate the surroundings</a:t>
            </a:r>
            <a:endParaRPr lang="en-GB" dirty="0">
              <a:latin typeface="Century Gothic" panose="020B0502020202020204" pitchFamily="34" charset="0"/>
            </a:endParaRPr>
          </a:p>
        </p:txBody>
      </p:sp>
      <p:sp>
        <p:nvSpPr>
          <p:cNvPr id="16" name="TextBox 15"/>
          <p:cNvSpPr txBox="1"/>
          <p:nvPr/>
        </p:nvSpPr>
        <p:spPr>
          <a:xfrm>
            <a:off x="1115616" y="2924944"/>
            <a:ext cx="2592288" cy="369332"/>
          </a:xfrm>
          <a:prstGeom prst="rect">
            <a:avLst/>
          </a:prstGeom>
          <a:noFill/>
        </p:spPr>
        <p:txBody>
          <a:bodyPr wrap="square" rtlCol="0">
            <a:spAutoFit/>
          </a:bodyPr>
          <a:lstStyle/>
          <a:p>
            <a:pPr algn="ctr"/>
            <a:r>
              <a:rPr lang="en-GB" dirty="0" smtClean="0">
                <a:latin typeface="Century Gothic" panose="020B0502020202020204" pitchFamily="34" charset="0"/>
              </a:rPr>
              <a:t>Pray the rosary</a:t>
            </a:r>
            <a:endParaRPr lang="en-GB" dirty="0">
              <a:latin typeface="Century Gothic" panose="020B0502020202020204" pitchFamily="34" charset="0"/>
            </a:endParaRPr>
          </a:p>
        </p:txBody>
      </p:sp>
      <p:sp>
        <p:nvSpPr>
          <p:cNvPr id="17" name="TextBox 16"/>
          <p:cNvSpPr txBox="1"/>
          <p:nvPr/>
        </p:nvSpPr>
        <p:spPr>
          <a:xfrm>
            <a:off x="3563888" y="3477201"/>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Doodle, colour</a:t>
            </a:r>
          </a:p>
          <a:p>
            <a:pPr algn="ctr"/>
            <a:r>
              <a:rPr lang="en-GB" dirty="0" smtClean="0">
                <a:latin typeface="Century Gothic" panose="020B0502020202020204" pitchFamily="34" charset="0"/>
              </a:rPr>
              <a:t>or sketch</a:t>
            </a:r>
            <a:endParaRPr lang="en-GB" dirty="0">
              <a:latin typeface="Century Gothic" panose="020B0502020202020204" pitchFamily="34" charset="0"/>
            </a:endParaRPr>
          </a:p>
        </p:txBody>
      </p:sp>
      <p:sp>
        <p:nvSpPr>
          <p:cNvPr id="18" name="TextBox 17"/>
          <p:cNvSpPr txBox="1"/>
          <p:nvPr/>
        </p:nvSpPr>
        <p:spPr>
          <a:xfrm>
            <a:off x="6228183" y="4509120"/>
            <a:ext cx="2592288" cy="369332"/>
          </a:xfrm>
          <a:prstGeom prst="rect">
            <a:avLst/>
          </a:prstGeom>
          <a:noFill/>
        </p:spPr>
        <p:txBody>
          <a:bodyPr wrap="square" rtlCol="0">
            <a:spAutoFit/>
          </a:bodyPr>
          <a:lstStyle/>
          <a:p>
            <a:pPr algn="ctr"/>
            <a:r>
              <a:rPr lang="en-GB" dirty="0" smtClean="0">
                <a:latin typeface="Century Gothic" panose="020B0502020202020204" pitchFamily="34" charset="0"/>
              </a:rPr>
              <a:t>Write in a journal</a:t>
            </a:r>
            <a:endParaRPr lang="en-GB" dirty="0">
              <a:latin typeface="Century Gothic" panose="020B0502020202020204" pitchFamily="34" charset="0"/>
            </a:endParaRPr>
          </a:p>
        </p:txBody>
      </p:sp>
      <p:sp>
        <p:nvSpPr>
          <p:cNvPr id="19" name="TextBox 18"/>
          <p:cNvSpPr txBox="1"/>
          <p:nvPr/>
        </p:nvSpPr>
        <p:spPr>
          <a:xfrm>
            <a:off x="2400106" y="5229200"/>
            <a:ext cx="2592288" cy="369332"/>
          </a:xfrm>
          <a:prstGeom prst="rect">
            <a:avLst/>
          </a:prstGeom>
          <a:noFill/>
        </p:spPr>
        <p:txBody>
          <a:bodyPr wrap="square" rtlCol="0">
            <a:spAutoFit/>
          </a:bodyPr>
          <a:lstStyle/>
          <a:p>
            <a:pPr algn="ctr"/>
            <a:r>
              <a:rPr lang="en-GB" dirty="0" smtClean="0">
                <a:latin typeface="Century Gothic" panose="020B0502020202020204" pitchFamily="34" charset="0"/>
              </a:rPr>
              <a:t>Simply sit and think</a:t>
            </a:r>
            <a:endParaRPr lang="en-GB" dirty="0">
              <a:latin typeface="Century Gothic" panose="020B0502020202020204" pitchFamily="34" charset="0"/>
            </a:endParaRPr>
          </a:p>
        </p:txBody>
      </p:sp>
      <p:sp>
        <p:nvSpPr>
          <p:cNvPr id="20" name="TextBox 19"/>
          <p:cNvSpPr txBox="1"/>
          <p:nvPr/>
        </p:nvSpPr>
        <p:spPr>
          <a:xfrm>
            <a:off x="668177" y="5958732"/>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Read a newspaper or magazine</a:t>
            </a:r>
            <a:endParaRPr lang="en-GB" dirty="0">
              <a:latin typeface="Century Gothic" panose="020B0502020202020204" pitchFamily="34" charset="0"/>
            </a:endParaRPr>
          </a:p>
        </p:txBody>
      </p:sp>
      <p:sp>
        <p:nvSpPr>
          <p:cNvPr id="21" name="TextBox 20"/>
          <p:cNvSpPr txBox="1"/>
          <p:nvPr/>
        </p:nvSpPr>
        <p:spPr>
          <a:xfrm>
            <a:off x="5292080" y="5517232"/>
            <a:ext cx="2592288" cy="646331"/>
          </a:xfrm>
          <a:prstGeom prst="rect">
            <a:avLst/>
          </a:prstGeom>
          <a:noFill/>
        </p:spPr>
        <p:txBody>
          <a:bodyPr wrap="square" rtlCol="0">
            <a:spAutoFit/>
          </a:bodyPr>
          <a:lstStyle/>
          <a:p>
            <a:pPr algn="ctr"/>
            <a:r>
              <a:rPr lang="en-GB" dirty="0" smtClean="0">
                <a:latin typeface="Century Gothic" panose="020B0502020202020204" pitchFamily="34" charset="0"/>
              </a:rPr>
              <a:t>Complete a crossword/</a:t>
            </a:r>
            <a:r>
              <a:rPr lang="en-GB" dirty="0" err="1" smtClean="0">
                <a:latin typeface="Century Gothic" panose="020B0502020202020204" pitchFamily="34" charset="0"/>
              </a:rPr>
              <a:t>sudoku</a:t>
            </a:r>
            <a:endParaRPr lang="en-GB" dirty="0">
              <a:latin typeface="Century Gothic" panose="020B0502020202020204" pitchFamily="34" charset="0"/>
            </a:endParaRPr>
          </a:p>
        </p:txBody>
      </p:sp>
    </p:spTree>
    <p:extLst>
      <p:ext uri="{BB962C8B-B14F-4D97-AF65-F5344CB8AC3E}">
        <p14:creationId xmlns:p14="http://schemas.microsoft.com/office/powerpoint/2010/main" val="2712864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1318</TotalTime>
  <Words>1056</Words>
  <Application>Microsoft Office PowerPoint</Application>
  <PresentationFormat>On-screen Show (4:3)</PresentationFormat>
  <Paragraphs>184</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Benson</dc:creator>
  <cp:lastModifiedBy>Sophie Benson</cp:lastModifiedBy>
  <cp:revision>47</cp:revision>
  <dcterms:created xsi:type="dcterms:W3CDTF">2019-02-22T12:08:16Z</dcterms:created>
  <dcterms:modified xsi:type="dcterms:W3CDTF">2019-03-07T15:20:23Z</dcterms:modified>
</cp:coreProperties>
</file>