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257" r:id="rId3"/>
    <p:sldId id="258" r:id="rId4"/>
    <p:sldId id="259" r:id="rId5"/>
    <p:sldId id="260" r:id="rId6"/>
    <p:sldId id="261" r:id="rId7"/>
    <p:sldId id="262" r:id="rId8"/>
    <p:sldId id="263" r:id="rId9"/>
    <p:sldId id="265" r:id="rId10"/>
    <p:sldId id="264" r:id="rId11"/>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p:restoredTop sz="94652"/>
  </p:normalViewPr>
  <p:slideViewPr>
    <p:cSldViewPr>
      <p:cViewPr varScale="1">
        <p:scale>
          <a:sx n="129" d="100"/>
          <a:sy n="129" d="100"/>
        </p:scale>
        <p:origin x="1872"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B60C7EDE-1594-42E9-9476-C9FFB977C6D6}" type="datetimeFigureOut">
              <a:rPr lang="en-GB" smtClean="0"/>
              <a:t>30/01/2018</a:t>
            </a:fld>
            <a:endParaRPr lang="en-GB"/>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408FBDD6-FA18-4658-9518-3A6B0F2775F4}" type="slidenum">
              <a:rPr lang="en-GB" smtClean="0"/>
              <a:t>‹#›</a:t>
            </a:fld>
            <a:endParaRPr lang="en-GB"/>
          </a:p>
        </p:txBody>
      </p:sp>
    </p:spTree>
    <p:extLst>
      <p:ext uri="{BB962C8B-B14F-4D97-AF65-F5344CB8AC3E}">
        <p14:creationId xmlns:p14="http://schemas.microsoft.com/office/powerpoint/2010/main" val="30408895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37D716A-A278-4163-B679-EA9569600567}" type="datetimeFigureOut">
              <a:rPr lang="en-GB" smtClean="0"/>
              <a:t>30/01/2018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EF7DF-2142-4C7A-83D6-A77923E4872E}" type="slidenum">
              <a:rPr lang="en-GB" smtClean="0"/>
              <a:t>‹#›</a:t>
            </a:fld>
            <a:endParaRPr lang="en-GB"/>
          </a:p>
        </p:txBody>
      </p:sp>
    </p:spTree>
    <p:extLst>
      <p:ext uri="{BB962C8B-B14F-4D97-AF65-F5344CB8AC3E}">
        <p14:creationId xmlns:p14="http://schemas.microsoft.com/office/powerpoint/2010/main" val="165796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37D716A-A278-4163-B679-EA9569600567}" type="datetimeFigureOut">
              <a:rPr lang="en-GB" smtClean="0"/>
              <a:t>30/01/2018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EF7DF-2142-4C7A-83D6-A77923E4872E}" type="slidenum">
              <a:rPr lang="en-GB" smtClean="0"/>
              <a:t>‹#›</a:t>
            </a:fld>
            <a:endParaRPr lang="en-GB"/>
          </a:p>
        </p:txBody>
      </p:sp>
    </p:spTree>
    <p:extLst>
      <p:ext uri="{BB962C8B-B14F-4D97-AF65-F5344CB8AC3E}">
        <p14:creationId xmlns:p14="http://schemas.microsoft.com/office/powerpoint/2010/main" val="3081893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37D716A-A278-4163-B679-EA9569600567}" type="datetimeFigureOut">
              <a:rPr lang="en-GB" smtClean="0"/>
              <a:t>30/01/2018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EF7DF-2142-4C7A-83D6-A77923E4872E}" type="slidenum">
              <a:rPr lang="en-GB" smtClean="0"/>
              <a:t>‹#›</a:t>
            </a:fld>
            <a:endParaRPr lang="en-GB"/>
          </a:p>
        </p:txBody>
      </p:sp>
    </p:spTree>
    <p:extLst>
      <p:ext uri="{BB962C8B-B14F-4D97-AF65-F5344CB8AC3E}">
        <p14:creationId xmlns:p14="http://schemas.microsoft.com/office/powerpoint/2010/main" val="3592598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37D716A-A278-4163-B679-EA9569600567}" type="datetimeFigureOut">
              <a:rPr lang="en-GB" smtClean="0"/>
              <a:t>30/01/2018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EF7DF-2142-4C7A-83D6-A77923E4872E}" type="slidenum">
              <a:rPr lang="en-GB" smtClean="0"/>
              <a:t>‹#›</a:t>
            </a:fld>
            <a:endParaRPr lang="en-GB"/>
          </a:p>
        </p:txBody>
      </p:sp>
    </p:spTree>
    <p:extLst>
      <p:ext uri="{BB962C8B-B14F-4D97-AF65-F5344CB8AC3E}">
        <p14:creationId xmlns:p14="http://schemas.microsoft.com/office/powerpoint/2010/main" val="477630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7D716A-A278-4163-B679-EA9569600567}" type="datetimeFigureOut">
              <a:rPr lang="en-GB" smtClean="0"/>
              <a:t>30/01/2018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EF7DF-2142-4C7A-83D6-A77923E4872E}" type="slidenum">
              <a:rPr lang="en-GB" smtClean="0"/>
              <a:t>‹#›</a:t>
            </a:fld>
            <a:endParaRPr lang="en-GB"/>
          </a:p>
        </p:txBody>
      </p:sp>
    </p:spTree>
    <p:extLst>
      <p:ext uri="{BB962C8B-B14F-4D97-AF65-F5344CB8AC3E}">
        <p14:creationId xmlns:p14="http://schemas.microsoft.com/office/powerpoint/2010/main" val="3278914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37D716A-A278-4163-B679-EA9569600567}" type="datetimeFigureOut">
              <a:rPr lang="en-GB" smtClean="0"/>
              <a:t>30/01/2018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EF7DF-2142-4C7A-83D6-A77923E4872E}" type="slidenum">
              <a:rPr lang="en-GB" smtClean="0"/>
              <a:t>‹#›</a:t>
            </a:fld>
            <a:endParaRPr lang="en-GB"/>
          </a:p>
        </p:txBody>
      </p:sp>
    </p:spTree>
    <p:extLst>
      <p:ext uri="{BB962C8B-B14F-4D97-AF65-F5344CB8AC3E}">
        <p14:creationId xmlns:p14="http://schemas.microsoft.com/office/powerpoint/2010/main" val="2017882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37D716A-A278-4163-B679-EA9569600567}" type="datetimeFigureOut">
              <a:rPr lang="en-GB" smtClean="0"/>
              <a:t>30/01/2018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3EF7DF-2142-4C7A-83D6-A77923E4872E}" type="slidenum">
              <a:rPr lang="en-GB" smtClean="0"/>
              <a:t>‹#›</a:t>
            </a:fld>
            <a:endParaRPr lang="en-GB"/>
          </a:p>
        </p:txBody>
      </p:sp>
    </p:spTree>
    <p:extLst>
      <p:ext uri="{BB962C8B-B14F-4D97-AF65-F5344CB8AC3E}">
        <p14:creationId xmlns:p14="http://schemas.microsoft.com/office/powerpoint/2010/main" val="1307476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37D716A-A278-4163-B679-EA9569600567}" type="datetimeFigureOut">
              <a:rPr lang="en-GB" smtClean="0"/>
              <a:t>30/01/2018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3EF7DF-2142-4C7A-83D6-A77923E4872E}" type="slidenum">
              <a:rPr lang="en-GB" smtClean="0"/>
              <a:t>‹#›</a:t>
            </a:fld>
            <a:endParaRPr lang="en-GB"/>
          </a:p>
        </p:txBody>
      </p:sp>
    </p:spTree>
    <p:extLst>
      <p:ext uri="{BB962C8B-B14F-4D97-AF65-F5344CB8AC3E}">
        <p14:creationId xmlns:p14="http://schemas.microsoft.com/office/powerpoint/2010/main" val="2001877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D716A-A278-4163-B679-EA9569600567}" type="datetimeFigureOut">
              <a:rPr lang="en-GB" smtClean="0"/>
              <a:t>30/01/2018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3EF7DF-2142-4C7A-83D6-A77923E4872E}" type="slidenum">
              <a:rPr lang="en-GB" smtClean="0"/>
              <a:t>‹#›</a:t>
            </a:fld>
            <a:endParaRPr lang="en-GB"/>
          </a:p>
        </p:txBody>
      </p:sp>
    </p:spTree>
    <p:extLst>
      <p:ext uri="{BB962C8B-B14F-4D97-AF65-F5344CB8AC3E}">
        <p14:creationId xmlns:p14="http://schemas.microsoft.com/office/powerpoint/2010/main" val="2033106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7D716A-A278-4163-B679-EA9569600567}" type="datetimeFigureOut">
              <a:rPr lang="en-GB" smtClean="0"/>
              <a:t>30/01/2018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EF7DF-2142-4C7A-83D6-A77923E4872E}" type="slidenum">
              <a:rPr lang="en-GB" smtClean="0"/>
              <a:t>‹#›</a:t>
            </a:fld>
            <a:endParaRPr lang="en-GB"/>
          </a:p>
        </p:txBody>
      </p:sp>
    </p:spTree>
    <p:extLst>
      <p:ext uri="{BB962C8B-B14F-4D97-AF65-F5344CB8AC3E}">
        <p14:creationId xmlns:p14="http://schemas.microsoft.com/office/powerpoint/2010/main" val="154622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7D716A-A278-4163-B679-EA9569600567}" type="datetimeFigureOut">
              <a:rPr lang="en-GB" smtClean="0"/>
              <a:t>30/01/2018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EF7DF-2142-4C7A-83D6-A77923E4872E}" type="slidenum">
              <a:rPr lang="en-GB" smtClean="0"/>
              <a:t>‹#›</a:t>
            </a:fld>
            <a:endParaRPr lang="en-GB"/>
          </a:p>
        </p:txBody>
      </p:sp>
    </p:spTree>
    <p:extLst>
      <p:ext uri="{BB962C8B-B14F-4D97-AF65-F5344CB8AC3E}">
        <p14:creationId xmlns:p14="http://schemas.microsoft.com/office/powerpoint/2010/main" val="1678427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D716A-A278-4163-B679-EA9569600567}" type="datetimeFigureOut">
              <a:rPr lang="en-GB" smtClean="0"/>
              <a:t>30/01/2018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EF7DF-2142-4C7A-83D6-A77923E4872E}" type="slidenum">
              <a:rPr lang="en-GB" smtClean="0"/>
              <a:t>‹#›</a:t>
            </a:fld>
            <a:endParaRPr lang="en-GB"/>
          </a:p>
        </p:txBody>
      </p:sp>
    </p:spTree>
    <p:extLst>
      <p:ext uri="{BB962C8B-B14F-4D97-AF65-F5344CB8AC3E}">
        <p14:creationId xmlns:p14="http://schemas.microsoft.com/office/powerpoint/2010/main" val="2430916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5942" t="16551" r="11124" b="28213"/>
          <a:stretch/>
        </p:blipFill>
        <p:spPr>
          <a:xfrm>
            <a:off x="-23235" y="0"/>
            <a:ext cx="9144000" cy="6858000"/>
          </a:xfrm>
          <a:prstGeom prst="rect">
            <a:avLst/>
          </a:prstGeom>
        </p:spPr>
      </p:pic>
      <p:sp>
        <p:nvSpPr>
          <p:cNvPr id="4" name="Rectangle 3"/>
          <p:cNvSpPr/>
          <p:nvPr/>
        </p:nvSpPr>
        <p:spPr>
          <a:xfrm>
            <a:off x="5220072" y="812899"/>
            <a:ext cx="3511624" cy="5078313"/>
          </a:xfrm>
          <a:prstGeom prst="rect">
            <a:avLst/>
          </a:prstGeom>
        </p:spPr>
        <p:txBody>
          <a:bodyPr wrap="square">
            <a:spAutoFit/>
          </a:bodyPr>
          <a:lstStyle/>
          <a:p>
            <a:pPr algn="ctr"/>
            <a:r>
              <a:rPr lang="en-GB" sz="2800" dirty="0">
                <a:solidFill>
                  <a:schemeClr val="bg1"/>
                </a:solidFill>
                <a:latin typeface="Century Gothic" panose="020B0502020202020204" pitchFamily="34" charset="0"/>
              </a:rPr>
              <a:t>When the </a:t>
            </a:r>
            <a:r>
              <a:rPr lang="en-GB" sz="3600" b="1" dirty="0">
                <a:solidFill>
                  <a:schemeClr val="bg1"/>
                </a:solidFill>
                <a:effectLst>
                  <a:glow rad="368300">
                    <a:srgbClr val="FFFFCC">
                      <a:alpha val="22745"/>
                    </a:srgbClr>
                  </a:glow>
                </a:effectLst>
                <a:latin typeface="Century Gothic" panose="020B0502020202020204" pitchFamily="34" charset="0"/>
              </a:rPr>
              <a:t>Eucharist</a:t>
            </a:r>
            <a:r>
              <a:rPr lang="en-GB" sz="2800" dirty="0">
                <a:solidFill>
                  <a:schemeClr val="bg1"/>
                </a:solidFill>
                <a:latin typeface="Century Gothic" panose="020B0502020202020204" pitchFamily="34" charset="0"/>
              </a:rPr>
              <a:t> is being celebrated, the sanctuary is filled with countless</a:t>
            </a:r>
            <a:r>
              <a:rPr lang="en-GB" sz="2800" dirty="0">
                <a:solidFill>
                  <a:schemeClr val="bg1"/>
                </a:solidFill>
                <a:effectLst>
                  <a:glow rad="228600">
                    <a:srgbClr val="FFFFCC">
                      <a:alpha val="34000"/>
                    </a:srgbClr>
                  </a:glow>
                </a:effectLst>
                <a:latin typeface="Century Gothic" panose="020B0502020202020204" pitchFamily="34" charset="0"/>
              </a:rPr>
              <a:t> </a:t>
            </a:r>
            <a:r>
              <a:rPr lang="en-GB" sz="4400" dirty="0">
                <a:solidFill>
                  <a:schemeClr val="bg1"/>
                </a:solidFill>
                <a:effectLst>
                  <a:glow rad="228600">
                    <a:srgbClr val="FFFFCC">
                      <a:alpha val="34000"/>
                    </a:srgbClr>
                  </a:glow>
                </a:effectLst>
                <a:latin typeface="Century Gothic" panose="020B0502020202020204" pitchFamily="34" charset="0"/>
              </a:rPr>
              <a:t>angels</a:t>
            </a:r>
            <a:r>
              <a:rPr lang="en-GB" sz="2800" dirty="0">
                <a:solidFill>
                  <a:schemeClr val="bg1"/>
                </a:solidFill>
                <a:effectLst>
                  <a:glow rad="228600">
                    <a:srgbClr val="FFFFCC">
                      <a:alpha val="34000"/>
                    </a:srgbClr>
                  </a:glow>
                </a:effectLst>
                <a:latin typeface="Century Gothic" panose="020B0502020202020204" pitchFamily="34" charset="0"/>
              </a:rPr>
              <a:t> </a:t>
            </a:r>
            <a:r>
              <a:rPr lang="en-GB" sz="2800" dirty="0">
                <a:solidFill>
                  <a:schemeClr val="bg1"/>
                </a:solidFill>
                <a:latin typeface="Century Gothic" panose="020B0502020202020204" pitchFamily="34" charset="0"/>
              </a:rPr>
              <a:t>who adore the divine victim sacrificed on the altar. </a:t>
            </a:r>
          </a:p>
          <a:p>
            <a:pPr algn="ctr"/>
            <a:endParaRPr lang="en-GB" sz="2000" dirty="0">
              <a:solidFill>
                <a:schemeClr val="bg1"/>
              </a:solidFill>
              <a:latin typeface="Century Gothic" panose="020B0502020202020204" pitchFamily="34" charset="0"/>
            </a:endParaRPr>
          </a:p>
          <a:p>
            <a:pPr algn="ctr"/>
            <a:r>
              <a:rPr lang="en-GB" sz="2000" dirty="0">
                <a:solidFill>
                  <a:schemeClr val="bg1"/>
                </a:solidFill>
                <a:latin typeface="Century Gothic" panose="020B0502020202020204" pitchFamily="34" charset="0"/>
              </a:rPr>
              <a:t>St. John Chrysostom</a:t>
            </a:r>
          </a:p>
        </p:txBody>
      </p:sp>
    </p:spTree>
    <p:extLst>
      <p:ext uri="{BB962C8B-B14F-4D97-AF65-F5344CB8AC3E}">
        <p14:creationId xmlns:p14="http://schemas.microsoft.com/office/powerpoint/2010/main" val="3887277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7170" name="Picture 2" descr="http://blogs.nd.edu/oblation/files/2011/07/During-the-Eucharistic-Pray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0"/>
            <a:ext cx="9753600" cy="71818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5889" y="5301802"/>
            <a:ext cx="8932734" cy="1446550"/>
          </a:xfrm>
          <a:prstGeom prst="rect">
            <a:avLst/>
          </a:prstGeom>
          <a:solidFill>
            <a:schemeClr val="bg1">
              <a:alpha val="74000"/>
            </a:schemeClr>
          </a:solidFill>
        </p:spPr>
        <p:txBody>
          <a:bodyPr wrap="square">
            <a:spAutoFit/>
          </a:bodyPr>
          <a:lstStyle/>
          <a:p>
            <a:pPr algn="ctr"/>
            <a:r>
              <a:rPr lang="en-GB" sz="3200" dirty="0">
                <a:latin typeface="Century Gothic" panose="020B0502020202020204" pitchFamily="34" charset="0"/>
              </a:rPr>
              <a:t>There is no prayer or good work so great, so pleasing to God, so useful to us as the Mass."</a:t>
            </a:r>
          </a:p>
          <a:p>
            <a:pPr algn="ctr"/>
            <a:r>
              <a:rPr lang="en-GB" sz="2400" dirty="0">
                <a:latin typeface="Century Gothic" panose="020B0502020202020204" pitchFamily="34" charset="0"/>
              </a:rPr>
              <a:t>St. Lawrence Justinian</a:t>
            </a:r>
          </a:p>
        </p:txBody>
      </p:sp>
    </p:spTree>
    <p:extLst>
      <p:ext uri="{BB962C8B-B14F-4D97-AF65-F5344CB8AC3E}">
        <p14:creationId xmlns:p14="http://schemas.microsoft.com/office/powerpoint/2010/main" val="4107020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437515" y="764704"/>
            <a:ext cx="3511624" cy="4955203"/>
          </a:xfrm>
          <a:prstGeom prst="rect">
            <a:avLst/>
          </a:prstGeom>
        </p:spPr>
        <p:txBody>
          <a:bodyPr wrap="square">
            <a:spAutoFit/>
          </a:bodyPr>
          <a:lstStyle/>
          <a:p>
            <a:pPr algn="ctr"/>
            <a:endParaRPr lang="en-GB" sz="2000" dirty="0">
              <a:solidFill>
                <a:schemeClr val="bg1"/>
              </a:solidFill>
              <a:latin typeface="Century Gothic" panose="020B0502020202020204" pitchFamily="34" charset="0"/>
            </a:endParaRPr>
          </a:p>
          <a:p>
            <a:pPr algn="ctr"/>
            <a:endParaRPr lang="en-GB" sz="2000" dirty="0">
              <a:solidFill>
                <a:schemeClr val="bg1"/>
              </a:solidFill>
              <a:latin typeface="Century Gothic" panose="020B0502020202020204" pitchFamily="34" charset="0"/>
            </a:endParaRPr>
          </a:p>
          <a:p>
            <a:pPr algn="ctr"/>
            <a:r>
              <a:rPr lang="en-GB" sz="3200" dirty="0">
                <a:solidFill>
                  <a:schemeClr val="bg1"/>
                </a:solidFill>
                <a:latin typeface="Century Gothic" panose="020B0502020202020204" pitchFamily="34" charset="0"/>
              </a:rPr>
              <a:t>The </a:t>
            </a:r>
            <a:r>
              <a:rPr lang="en-GB" sz="6000" dirty="0">
                <a:solidFill>
                  <a:schemeClr val="bg1"/>
                </a:solidFill>
                <a:effectLst>
                  <a:glow rad="381000">
                    <a:schemeClr val="accent2">
                      <a:lumMod val="20000"/>
                      <a:lumOff val="80000"/>
                      <a:alpha val="51000"/>
                    </a:schemeClr>
                  </a:glow>
                </a:effectLst>
                <a:latin typeface="Century Gothic" panose="020B0502020202020204" pitchFamily="34" charset="0"/>
              </a:rPr>
              <a:t>angels</a:t>
            </a:r>
            <a:r>
              <a:rPr lang="en-GB" sz="3200" dirty="0">
                <a:solidFill>
                  <a:schemeClr val="bg1"/>
                </a:solidFill>
                <a:effectLst>
                  <a:glow rad="381000">
                    <a:schemeClr val="accent2">
                      <a:lumMod val="20000"/>
                      <a:lumOff val="80000"/>
                      <a:alpha val="51000"/>
                    </a:schemeClr>
                  </a:glow>
                </a:effectLst>
                <a:latin typeface="Century Gothic" panose="020B0502020202020204" pitchFamily="34" charset="0"/>
              </a:rPr>
              <a:t> </a:t>
            </a:r>
            <a:r>
              <a:rPr lang="en-GB" sz="3200" dirty="0">
                <a:solidFill>
                  <a:schemeClr val="bg1"/>
                </a:solidFill>
                <a:latin typeface="Century Gothic" panose="020B0502020202020204" pitchFamily="34" charset="0"/>
              </a:rPr>
              <a:t>surround and help the priest when he is celebrating Mass. </a:t>
            </a: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St. Augustine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964" y="-171400"/>
            <a:ext cx="5787479" cy="7105244"/>
          </a:xfrm>
          <a:prstGeom prst="rect">
            <a:avLst/>
          </a:prstGeom>
        </p:spPr>
      </p:pic>
    </p:spTree>
    <p:extLst>
      <p:ext uri="{BB962C8B-B14F-4D97-AF65-F5344CB8AC3E}">
        <p14:creationId xmlns:p14="http://schemas.microsoft.com/office/powerpoint/2010/main" val="239263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1026" name="Picture 2" descr="http://www.sthedwigbucktown.org/Portals/0/images/eucharistwallpaper1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5" y="-25153"/>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832" y="412001"/>
            <a:ext cx="3519055" cy="3323987"/>
          </a:xfrm>
          <a:prstGeom prst="rect">
            <a:avLst/>
          </a:prstGeom>
        </p:spPr>
        <p:txBody>
          <a:bodyPr wrap="square">
            <a:spAutoFit/>
          </a:bodyPr>
          <a:lstStyle/>
          <a:p>
            <a:pPr algn="ctr"/>
            <a:endParaRPr lang="en-GB" sz="2400" dirty="0">
              <a:solidFill>
                <a:schemeClr val="bg1"/>
              </a:solidFill>
              <a:latin typeface="Century Gothic" panose="020B0502020202020204" pitchFamily="34" charset="0"/>
            </a:endParaRP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If we really understood the Mass, we would die of </a:t>
            </a:r>
            <a:r>
              <a:rPr lang="en-GB" sz="6600" dirty="0">
                <a:solidFill>
                  <a:schemeClr val="bg1"/>
                </a:solidFill>
                <a:effectLst>
                  <a:glow rad="228600">
                    <a:schemeClr val="accent4">
                      <a:satMod val="175000"/>
                      <a:alpha val="40000"/>
                    </a:schemeClr>
                  </a:glow>
                </a:effectLst>
                <a:latin typeface="Century Gothic" panose="020B0502020202020204" pitchFamily="34" charset="0"/>
              </a:rPr>
              <a:t>joy</a:t>
            </a:r>
            <a:r>
              <a:rPr lang="en-GB" sz="2400" dirty="0">
                <a:solidFill>
                  <a:schemeClr val="bg1"/>
                </a:solidFill>
                <a:latin typeface="Century Gothic" panose="020B0502020202020204" pitchFamily="34" charset="0"/>
              </a:rPr>
              <a:t>. </a:t>
            </a:r>
          </a:p>
          <a:p>
            <a:pPr algn="ctr"/>
            <a:r>
              <a:rPr lang="en-GB" sz="2400" dirty="0">
                <a:solidFill>
                  <a:schemeClr val="bg1"/>
                </a:solidFill>
                <a:latin typeface="Century Gothic" panose="020B0502020202020204" pitchFamily="34" charset="0"/>
              </a:rPr>
              <a:t> </a:t>
            </a:r>
            <a:r>
              <a:rPr lang="en-GB" dirty="0">
                <a:solidFill>
                  <a:schemeClr val="bg1"/>
                </a:solidFill>
                <a:latin typeface="Century Gothic" panose="020B0502020202020204" pitchFamily="34" charset="0"/>
              </a:rPr>
              <a:t>Saint Jean </a:t>
            </a:r>
            <a:r>
              <a:rPr lang="en-GB" dirty="0" err="1">
                <a:solidFill>
                  <a:schemeClr val="bg1"/>
                </a:solidFill>
                <a:latin typeface="Century Gothic" panose="020B0502020202020204" pitchFamily="34" charset="0"/>
              </a:rPr>
              <a:t>Vianney</a:t>
            </a:r>
            <a:r>
              <a:rPr lang="en-GB"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3861886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s://encrypted-tbn3.gstatic.com/images?q=tbn:ANd9GcQmbRiR3JS7GZEcBtmc6esd0IKPiWp9kJVzlyzOLEe8qOWZ3jw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761" y="119558"/>
            <a:ext cx="5796351" cy="50718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4237" y="4365104"/>
            <a:ext cx="7833397" cy="2185214"/>
          </a:xfrm>
          <a:prstGeom prst="rect">
            <a:avLst/>
          </a:prstGeom>
        </p:spPr>
        <p:txBody>
          <a:bodyPr wrap="square">
            <a:spAutoFit/>
          </a:bodyPr>
          <a:lstStyle/>
          <a:p>
            <a:pPr algn="ctr"/>
            <a:endParaRPr lang="en-GB" sz="2400" dirty="0">
              <a:solidFill>
                <a:schemeClr val="bg1"/>
              </a:solidFill>
              <a:latin typeface="Century Gothic" panose="020B0502020202020204" pitchFamily="34" charset="0"/>
            </a:endParaRPr>
          </a:p>
          <a:p>
            <a:pPr algn="ctr"/>
            <a:endParaRPr lang="en-GB" sz="24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The celebration of </a:t>
            </a:r>
            <a:r>
              <a:rPr lang="en-GB" sz="4000" dirty="0">
                <a:solidFill>
                  <a:schemeClr val="bg1"/>
                </a:solidFill>
                <a:effectLst>
                  <a:glow rad="228600">
                    <a:schemeClr val="accent5">
                      <a:satMod val="175000"/>
                      <a:alpha val="40000"/>
                    </a:schemeClr>
                  </a:glow>
                </a:effectLst>
                <a:latin typeface="Century Gothic" panose="020B0502020202020204" pitchFamily="34" charset="0"/>
              </a:rPr>
              <a:t>Holy Mass </a:t>
            </a:r>
            <a:r>
              <a:rPr lang="en-GB" sz="2400" dirty="0">
                <a:solidFill>
                  <a:schemeClr val="bg1"/>
                </a:solidFill>
                <a:latin typeface="Century Gothic" panose="020B0502020202020204" pitchFamily="34" charset="0"/>
              </a:rPr>
              <a:t>is as valuable as the death of Jesus on the cross.</a:t>
            </a:r>
          </a:p>
          <a:p>
            <a:pPr algn="ctr"/>
            <a:r>
              <a:rPr lang="en-GB" sz="2400" dirty="0">
                <a:solidFill>
                  <a:schemeClr val="bg1"/>
                </a:solidFill>
                <a:latin typeface="Century Gothic" panose="020B0502020202020204" pitchFamily="34" charset="0"/>
              </a:rPr>
              <a:t>Saint Thomas Aquinas </a:t>
            </a:r>
          </a:p>
        </p:txBody>
      </p:sp>
    </p:spTree>
    <p:extLst>
      <p:ext uri="{BB962C8B-B14F-4D97-AF65-F5344CB8AC3E}">
        <p14:creationId xmlns:p14="http://schemas.microsoft.com/office/powerpoint/2010/main" val="92983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http://www.christchurchraleigh.org/editor/images/users_images/celtic-home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 y="18403"/>
            <a:ext cx="9144000" cy="79214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2616" y="-963488"/>
            <a:ext cx="7833397" cy="3847207"/>
          </a:xfrm>
          <a:prstGeom prst="rect">
            <a:avLst/>
          </a:prstGeom>
        </p:spPr>
        <p:txBody>
          <a:bodyPr wrap="square">
            <a:spAutoFit/>
          </a:bodyPr>
          <a:lstStyle/>
          <a:p>
            <a:pPr algn="ctr"/>
            <a:endParaRPr lang="en-GB" sz="2800" dirty="0">
              <a:solidFill>
                <a:schemeClr val="bg1"/>
              </a:solidFill>
              <a:latin typeface="Century Gothic" panose="020B0502020202020204" pitchFamily="34" charset="0"/>
            </a:endParaRPr>
          </a:p>
          <a:p>
            <a:pPr algn="ctr"/>
            <a:endParaRPr lang="en-GB" sz="2800" dirty="0">
              <a:solidFill>
                <a:schemeClr val="bg1"/>
              </a:solidFill>
              <a:latin typeface="Century Gothic" panose="020B0502020202020204" pitchFamily="34" charset="0"/>
            </a:endParaRPr>
          </a:p>
          <a:p>
            <a:pPr algn="ctr"/>
            <a:endParaRPr lang="en-GB" sz="2800" dirty="0">
              <a:solidFill>
                <a:schemeClr val="bg1"/>
              </a:solidFill>
              <a:latin typeface="Century Gothic" panose="020B0502020202020204" pitchFamily="34" charset="0"/>
            </a:endParaRPr>
          </a:p>
          <a:p>
            <a:pPr algn="ctr"/>
            <a:r>
              <a:rPr lang="en-GB" sz="4000" dirty="0">
                <a:solidFill>
                  <a:schemeClr val="bg1"/>
                </a:solidFill>
                <a:latin typeface="Century Gothic" panose="020B0502020202020204" pitchFamily="34" charset="0"/>
              </a:rPr>
              <a:t>The Mass is the most perfect form of prayer!</a:t>
            </a:r>
          </a:p>
          <a:p>
            <a:pPr algn="ctr"/>
            <a:endParaRPr lang="en-GB" sz="4000" dirty="0">
              <a:solidFill>
                <a:schemeClr val="bg1"/>
              </a:solidFill>
              <a:latin typeface="Century Gothic" panose="020B0502020202020204" pitchFamily="34" charset="0"/>
            </a:endParaRPr>
          </a:p>
          <a:p>
            <a:pPr algn="ctr"/>
            <a:r>
              <a:rPr lang="en-GB" sz="4000" dirty="0">
                <a:solidFill>
                  <a:schemeClr val="bg1"/>
                </a:solidFill>
                <a:latin typeface="Century Gothic" panose="020B0502020202020204" pitchFamily="34" charset="0"/>
              </a:rPr>
              <a:t>Pope Paul VI </a:t>
            </a:r>
          </a:p>
        </p:txBody>
      </p:sp>
    </p:spTree>
    <p:extLst>
      <p:ext uri="{BB962C8B-B14F-4D97-AF65-F5344CB8AC3E}">
        <p14:creationId xmlns:p14="http://schemas.microsoft.com/office/powerpoint/2010/main" val="1025698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098" name="Picture 2" descr="http://stpeterschurch.org.au/wp-content/uploads/2011/06/Euchar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531440"/>
            <a:ext cx="5438775" cy="81915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92080" y="846138"/>
            <a:ext cx="3511624" cy="5847755"/>
          </a:xfrm>
          <a:prstGeom prst="rect">
            <a:avLst/>
          </a:prstGeom>
        </p:spPr>
        <p:txBody>
          <a:bodyPr wrap="square">
            <a:spAutoFit/>
          </a:bodyPr>
          <a:lstStyle/>
          <a:p>
            <a:pPr algn="ctr"/>
            <a:r>
              <a:rPr lang="en-GB" sz="3200" dirty="0">
                <a:latin typeface="Century Gothic" panose="020B0502020202020204" pitchFamily="34" charset="0"/>
              </a:rPr>
              <a:t>There is nothing so great as the </a:t>
            </a:r>
            <a:r>
              <a:rPr lang="en-GB" sz="5400" dirty="0">
                <a:latin typeface="Century Gothic" panose="020B0502020202020204" pitchFamily="34" charset="0"/>
              </a:rPr>
              <a:t>Eucharist</a:t>
            </a:r>
            <a:r>
              <a:rPr lang="en-GB" sz="3200" dirty="0">
                <a:latin typeface="Century Gothic" panose="020B0502020202020204" pitchFamily="34" charset="0"/>
              </a:rPr>
              <a:t> </a:t>
            </a:r>
          </a:p>
          <a:p>
            <a:pPr algn="ctr"/>
            <a:r>
              <a:rPr lang="en-GB" sz="3200" dirty="0">
                <a:latin typeface="Century Gothic" panose="020B0502020202020204" pitchFamily="34" charset="0"/>
              </a:rPr>
              <a:t>If God had something more precious, He would have given it to us.</a:t>
            </a:r>
          </a:p>
          <a:p>
            <a:pPr algn="ctr"/>
            <a:endParaRPr lang="en-GB" sz="3200" dirty="0">
              <a:latin typeface="Century Gothic" panose="020B0502020202020204" pitchFamily="34" charset="0"/>
            </a:endParaRPr>
          </a:p>
          <a:p>
            <a:pPr algn="ctr"/>
            <a:r>
              <a:rPr lang="en-GB" sz="3200" dirty="0">
                <a:latin typeface="Century Gothic" panose="020B0502020202020204" pitchFamily="34" charset="0"/>
              </a:rPr>
              <a:t>Saint Jean </a:t>
            </a:r>
            <a:r>
              <a:rPr lang="en-GB" sz="3200" dirty="0" err="1">
                <a:latin typeface="Century Gothic" panose="020B0502020202020204" pitchFamily="34" charset="0"/>
              </a:rPr>
              <a:t>Vianney</a:t>
            </a:r>
            <a:endParaRPr lang="en-GB" sz="2400" dirty="0">
              <a:latin typeface="Century Gothic" panose="020B0502020202020204" pitchFamily="34" charset="0"/>
            </a:endParaRPr>
          </a:p>
        </p:txBody>
      </p:sp>
    </p:spTree>
    <p:extLst>
      <p:ext uri="{BB962C8B-B14F-4D97-AF65-F5344CB8AC3E}">
        <p14:creationId xmlns:p14="http://schemas.microsoft.com/office/powerpoint/2010/main" val="143542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descr="http://www.catholic-ew.org.uk/var/storage/images/cbcew2/cbcew-media-library/cbcew-images/eucharist/eucharistic-bread4/206886-1-eng-GB/Eucharistic-Br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09"/>
            <a:ext cx="9177001" cy="68827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3568" y="-440778"/>
            <a:ext cx="4968552" cy="3908762"/>
          </a:xfrm>
          <a:prstGeom prst="rect">
            <a:avLst/>
          </a:prstGeom>
        </p:spPr>
        <p:txBody>
          <a:bodyPr wrap="square">
            <a:spAutoFit/>
          </a:bodyPr>
          <a:lstStyle/>
          <a:p>
            <a:pPr algn="ctr"/>
            <a:endParaRPr lang="en-GB" sz="3200" dirty="0">
              <a:solidFill>
                <a:schemeClr val="bg1"/>
              </a:solidFill>
              <a:latin typeface="Century Gothic" panose="020B0502020202020204" pitchFamily="34" charset="0"/>
            </a:endParaRPr>
          </a:p>
          <a:p>
            <a:pPr algn="ctr"/>
            <a:endParaRPr lang="en-GB" sz="3200" dirty="0">
              <a:solidFill>
                <a:schemeClr val="bg1"/>
              </a:solidFill>
              <a:latin typeface="Century Gothic" panose="020B0502020202020204" pitchFamily="34" charset="0"/>
            </a:endParaRPr>
          </a:p>
          <a:p>
            <a:pPr algn="ctr"/>
            <a:r>
              <a:rPr lang="en-GB" sz="3200" dirty="0">
                <a:solidFill>
                  <a:schemeClr val="bg1"/>
                </a:solidFill>
                <a:latin typeface="Century Gothic" panose="020B0502020202020204" pitchFamily="34" charset="0"/>
              </a:rPr>
              <a:t>"It would be easier for the world to survive without the sun than to do without Holy Mass." </a:t>
            </a:r>
          </a:p>
          <a:p>
            <a:pPr algn="ctr"/>
            <a:endParaRPr lang="en-GB" sz="3200" dirty="0">
              <a:solidFill>
                <a:schemeClr val="bg1"/>
              </a:solidFill>
              <a:latin typeface="Century Gothic" panose="020B0502020202020204" pitchFamily="34" charset="0"/>
            </a:endParaRPr>
          </a:p>
          <a:p>
            <a:pPr algn="ctr"/>
            <a:r>
              <a:rPr lang="en-GB" sz="2400" dirty="0">
                <a:solidFill>
                  <a:schemeClr val="bg1"/>
                </a:solidFill>
                <a:latin typeface="Century Gothic" panose="020B0502020202020204" pitchFamily="34" charset="0"/>
              </a:rPr>
              <a:t>St. Padre </a:t>
            </a:r>
            <a:r>
              <a:rPr lang="en-GB" sz="2400" dirty="0" err="1">
                <a:solidFill>
                  <a:schemeClr val="bg1"/>
                </a:solidFill>
                <a:latin typeface="Century Gothic" panose="020B0502020202020204" pitchFamily="34" charset="0"/>
              </a:rPr>
              <a:t>Pio</a:t>
            </a:r>
            <a:endParaRPr lang="en-GB"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35738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3.bp.blogspot.com/_clbsy2sY2vo/TQ0XdZU4CtI/AAAAAAAAAAo/1wFPLS7j6DQ/s1600/eucharist.jpg"/>
          <p:cNvPicPr>
            <a:picLocks noChangeAspect="1" noChangeArrowheads="1"/>
          </p:cNvPicPr>
          <p:nvPr/>
        </p:nvPicPr>
        <p:blipFill rotWithShape="1">
          <a:blip r:embed="rId2">
            <a:extLst>
              <a:ext uri="{28A0092B-C50C-407E-A947-70E740481C1C}">
                <a14:useLocalDpi xmlns:a14="http://schemas.microsoft.com/office/drawing/2010/main" val="0"/>
              </a:ext>
            </a:extLst>
          </a:blip>
          <a:srcRect l="-354" r="11147" b="-400"/>
          <a:stretch/>
        </p:blipFill>
        <p:spPr bwMode="auto">
          <a:xfrm>
            <a:off x="-36512" y="5680"/>
            <a:ext cx="9217024" cy="68797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51720" y="116632"/>
            <a:ext cx="7128792" cy="2739211"/>
          </a:xfrm>
          <a:prstGeom prst="rect">
            <a:avLst/>
          </a:prstGeom>
        </p:spPr>
        <p:txBody>
          <a:bodyPr wrap="square">
            <a:spAutoFit/>
          </a:bodyPr>
          <a:lstStyle/>
          <a:p>
            <a:pPr algn="ctr"/>
            <a:r>
              <a:rPr lang="en-GB" sz="3200" dirty="0">
                <a:latin typeface="Century Gothic" panose="020B0502020202020204" pitchFamily="34" charset="0"/>
              </a:rPr>
              <a:t>The heavens open and multitudes of </a:t>
            </a:r>
            <a:r>
              <a:rPr lang="en-GB" sz="4800" dirty="0">
                <a:effectLst>
                  <a:glow rad="228600">
                    <a:schemeClr val="accent6">
                      <a:satMod val="175000"/>
                      <a:alpha val="40000"/>
                    </a:schemeClr>
                  </a:glow>
                </a:effectLst>
                <a:latin typeface="Century Gothic" panose="020B0502020202020204" pitchFamily="34" charset="0"/>
              </a:rPr>
              <a:t>angels</a:t>
            </a:r>
            <a:r>
              <a:rPr lang="en-GB" sz="3200" dirty="0">
                <a:latin typeface="Century Gothic" panose="020B0502020202020204" pitchFamily="34" charset="0"/>
              </a:rPr>
              <a:t> come to assist in the Holy Sacrifice of the Mass." </a:t>
            </a:r>
          </a:p>
          <a:p>
            <a:pPr algn="ctr"/>
            <a:endParaRPr lang="en-GB" sz="3200" dirty="0">
              <a:latin typeface="Century Gothic" panose="020B0502020202020204" pitchFamily="34" charset="0"/>
            </a:endParaRPr>
          </a:p>
          <a:p>
            <a:pPr algn="ctr"/>
            <a:r>
              <a:rPr lang="en-GB" sz="2400" dirty="0">
                <a:latin typeface="Century Gothic" panose="020B0502020202020204" pitchFamily="34" charset="0"/>
              </a:rPr>
              <a:t>Saint Gregory</a:t>
            </a:r>
          </a:p>
        </p:txBody>
      </p:sp>
    </p:spTree>
    <p:extLst>
      <p:ext uri="{BB962C8B-B14F-4D97-AF65-F5344CB8AC3E}">
        <p14:creationId xmlns:p14="http://schemas.microsoft.com/office/powerpoint/2010/main" val="1452602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980728"/>
            <a:ext cx="4397540" cy="5016758"/>
          </a:xfrm>
          <a:prstGeom prst="rect">
            <a:avLst/>
          </a:prstGeom>
        </p:spPr>
        <p:txBody>
          <a:bodyPr wrap="square">
            <a:spAutoFit/>
          </a:bodyPr>
          <a:lstStyle/>
          <a:p>
            <a:pPr algn="ctr"/>
            <a:r>
              <a:rPr lang="en-GB" sz="4400" dirty="0">
                <a:latin typeface="Century Gothic" panose="020B0502020202020204" pitchFamily="34" charset="0"/>
              </a:rPr>
              <a:t>Be the </a:t>
            </a:r>
            <a:r>
              <a:rPr lang="en-GB" sz="4400" b="1" dirty="0">
                <a:latin typeface="Century Gothic" panose="020B0502020202020204" pitchFamily="34" charset="0"/>
              </a:rPr>
              <a:t>apostle</a:t>
            </a:r>
            <a:r>
              <a:rPr lang="en-GB" sz="4400" dirty="0">
                <a:latin typeface="Century Gothic" panose="020B0502020202020204" pitchFamily="34" charset="0"/>
              </a:rPr>
              <a:t> of the divine Eucharist, </a:t>
            </a:r>
            <a:r>
              <a:rPr lang="en-GB" sz="2400" dirty="0">
                <a:latin typeface="Century Gothic" panose="020B0502020202020204" pitchFamily="34" charset="0"/>
              </a:rPr>
              <a:t>like a flame which enlightens and warms, like the Angel of His heart who will go to proclaim Him to those who don’t know Him and will encourage those who love Him and are suffering."</a:t>
            </a:r>
          </a:p>
          <a:p>
            <a:pPr algn="ctr"/>
            <a:r>
              <a:rPr lang="en-GB" dirty="0">
                <a:latin typeface="Century Gothic" panose="020B0502020202020204" pitchFamily="34" charset="0"/>
              </a:rPr>
              <a:t>Saint Peter Julian </a:t>
            </a:r>
            <a:r>
              <a:rPr lang="en-GB" dirty="0" err="1">
                <a:latin typeface="Century Gothic" panose="020B0502020202020204" pitchFamily="34" charset="0"/>
              </a:rPr>
              <a:t>Eymard</a:t>
            </a:r>
            <a:endParaRPr lang="en-GB" dirty="0">
              <a:latin typeface="Century Gothic" panose="020B0502020202020204" pitchFamily="34" charset="0"/>
            </a:endParaRPr>
          </a:p>
        </p:txBody>
      </p:sp>
      <p:pic>
        <p:nvPicPr>
          <p:cNvPr id="8194" name="Picture 2" descr="http://www.marysrosaries.com/collaboration/images/d/dd/Holy_Eucharist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7179" y="0"/>
            <a:ext cx="4206821" cy="9883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143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5683</TotalTime>
  <Words>240</Words>
  <Application>Microsoft Macintosh PowerPoint</Application>
  <PresentationFormat>On-screen Show (4:3)</PresentationFormat>
  <Paragraphs>38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Smith</dc:creator>
  <cp:lastModifiedBy>Catherine Smith</cp:lastModifiedBy>
  <cp:revision>11</cp:revision>
  <dcterms:created xsi:type="dcterms:W3CDTF">2014-10-17T11:24:10Z</dcterms:created>
  <dcterms:modified xsi:type="dcterms:W3CDTF">2018-01-30T10:02:19Z</dcterms:modified>
</cp:coreProperties>
</file>