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58" r:id="rId6"/>
    <p:sldId id="260" r:id="rId7"/>
    <p:sldId id="261" r:id="rId8"/>
    <p:sldId id="262" r:id="rId9"/>
    <p:sldId id="265" r:id="rId10"/>
    <p:sldId id="264" r:id="rId11"/>
    <p:sldId id="263"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89" d="100"/>
          <a:sy n="89" d="100"/>
        </p:scale>
        <p:origin x="6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Martinez" userId="ceea00b6-b2a6-4c7f-a29c-7d318e3bed22" providerId="ADAL" clId="{7B214948-C119-470D-AD21-60366F4AD162}"/>
    <pc:docChg chg="custSel modSld">
      <pc:chgData name="Lisa Martinez" userId="ceea00b6-b2a6-4c7f-a29c-7d318e3bed22" providerId="ADAL" clId="{7B214948-C119-470D-AD21-60366F4AD162}" dt="2020-12-02T11:57:49.278" v="106" actId="120"/>
      <pc:docMkLst>
        <pc:docMk/>
      </pc:docMkLst>
      <pc:sldChg chg="modSp mod">
        <pc:chgData name="Lisa Martinez" userId="ceea00b6-b2a6-4c7f-a29c-7d318e3bed22" providerId="ADAL" clId="{7B214948-C119-470D-AD21-60366F4AD162}" dt="2020-12-02T11:57:17.456" v="105" actId="20577"/>
        <pc:sldMkLst>
          <pc:docMk/>
          <pc:sldMk cId="1034163988" sldId="262"/>
        </pc:sldMkLst>
        <pc:spChg chg="mod">
          <ac:chgData name="Lisa Martinez" userId="ceea00b6-b2a6-4c7f-a29c-7d318e3bed22" providerId="ADAL" clId="{7B214948-C119-470D-AD21-60366F4AD162}" dt="2020-12-02T11:57:17.456" v="105" actId="20577"/>
          <ac:spMkLst>
            <pc:docMk/>
            <pc:sldMk cId="1034163988" sldId="262"/>
            <ac:spMk id="9" creationId="{00000000-0000-0000-0000-000000000000}"/>
          </ac:spMkLst>
        </pc:spChg>
        <pc:grpChg chg="mod">
          <ac:chgData name="Lisa Martinez" userId="ceea00b6-b2a6-4c7f-a29c-7d318e3bed22" providerId="ADAL" clId="{7B214948-C119-470D-AD21-60366F4AD162}" dt="2020-12-02T11:55:32.163" v="65" actId="1076"/>
          <ac:grpSpMkLst>
            <pc:docMk/>
            <pc:sldMk cId="1034163988" sldId="262"/>
            <ac:grpSpMk id="10" creationId="{00000000-0000-0000-0000-000000000000}"/>
          </ac:grpSpMkLst>
        </pc:grpChg>
        <pc:grpChg chg="mod">
          <ac:chgData name="Lisa Martinez" userId="ceea00b6-b2a6-4c7f-a29c-7d318e3bed22" providerId="ADAL" clId="{7B214948-C119-470D-AD21-60366F4AD162}" dt="2020-12-02T11:55:33.923" v="66" actId="1076"/>
          <ac:grpSpMkLst>
            <pc:docMk/>
            <pc:sldMk cId="1034163988" sldId="262"/>
            <ac:grpSpMk id="16" creationId="{00000000-0000-0000-0000-000000000000}"/>
          </ac:grpSpMkLst>
        </pc:grpChg>
        <pc:grpChg chg="mod">
          <ac:chgData name="Lisa Martinez" userId="ceea00b6-b2a6-4c7f-a29c-7d318e3bed22" providerId="ADAL" clId="{7B214948-C119-470D-AD21-60366F4AD162}" dt="2020-12-02T11:55:35.413" v="67" actId="1076"/>
          <ac:grpSpMkLst>
            <pc:docMk/>
            <pc:sldMk cId="1034163988" sldId="262"/>
            <ac:grpSpMk id="18" creationId="{00000000-0000-0000-0000-000000000000}"/>
          </ac:grpSpMkLst>
        </pc:grpChg>
        <pc:grpChg chg="mod">
          <ac:chgData name="Lisa Martinez" userId="ceea00b6-b2a6-4c7f-a29c-7d318e3bed22" providerId="ADAL" clId="{7B214948-C119-470D-AD21-60366F4AD162}" dt="2020-12-02T11:55:36.851" v="68" actId="1076"/>
          <ac:grpSpMkLst>
            <pc:docMk/>
            <pc:sldMk cId="1034163988" sldId="262"/>
            <ac:grpSpMk id="20" creationId="{00000000-0000-0000-0000-000000000000}"/>
          </ac:grpSpMkLst>
        </pc:grpChg>
      </pc:sldChg>
      <pc:sldChg chg="modSp mod">
        <pc:chgData name="Lisa Martinez" userId="ceea00b6-b2a6-4c7f-a29c-7d318e3bed22" providerId="ADAL" clId="{7B214948-C119-470D-AD21-60366F4AD162}" dt="2020-11-11T10:03:24.488" v="6" actId="14100"/>
        <pc:sldMkLst>
          <pc:docMk/>
          <pc:sldMk cId="663205884" sldId="264"/>
        </pc:sldMkLst>
        <pc:spChg chg="mod">
          <ac:chgData name="Lisa Martinez" userId="ceea00b6-b2a6-4c7f-a29c-7d318e3bed22" providerId="ADAL" clId="{7B214948-C119-470D-AD21-60366F4AD162}" dt="2020-11-11T10:03:24.488" v="6" actId="14100"/>
          <ac:spMkLst>
            <pc:docMk/>
            <pc:sldMk cId="663205884" sldId="264"/>
            <ac:spMk id="9" creationId="{00000000-0000-0000-0000-000000000000}"/>
          </ac:spMkLst>
        </pc:spChg>
      </pc:sldChg>
      <pc:sldChg chg="modSp mod">
        <pc:chgData name="Lisa Martinez" userId="ceea00b6-b2a6-4c7f-a29c-7d318e3bed22" providerId="ADAL" clId="{7B214948-C119-470D-AD21-60366F4AD162}" dt="2020-11-11T10:06:41.274" v="64" actId="20577"/>
        <pc:sldMkLst>
          <pc:docMk/>
          <pc:sldMk cId="387112473" sldId="268"/>
        </pc:sldMkLst>
        <pc:spChg chg="mod">
          <ac:chgData name="Lisa Martinez" userId="ceea00b6-b2a6-4c7f-a29c-7d318e3bed22" providerId="ADAL" clId="{7B214948-C119-470D-AD21-60366F4AD162}" dt="2020-11-11T10:06:41.274" v="64" actId="20577"/>
          <ac:spMkLst>
            <pc:docMk/>
            <pc:sldMk cId="387112473" sldId="268"/>
            <ac:spMk id="14" creationId="{AFBD01B6-CB79-40B0-B0AF-2E87782033C3}"/>
          </ac:spMkLst>
        </pc:spChg>
      </pc:sldChg>
      <pc:sldChg chg="modSp mod">
        <pc:chgData name="Lisa Martinez" userId="ceea00b6-b2a6-4c7f-a29c-7d318e3bed22" providerId="ADAL" clId="{7B214948-C119-470D-AD21-60366F4AD162}" dt="2020-12-02T11:57:49.278" v="106" actId="120"/>
        <pc:sldMkLst>
          <pc:docMk/>
          <pc:sldMk cId="3108136138" sldId="270"/>
        </pc:sldMkLst>
        <pc:spChg chg="mod">
          <ac:chgData name="Lisa Martinez" userId="ceea00b6-b2a6-4c7f-a29c-7d318e3bed22" providerId="ADAL" clId="{7B214948-C119-470D-AD21-60366F4AD162}" dt="2020-12-02T11:57:49.278" v="106" actId="120"/>
          <ac:spMkLst>
            <pc:docMk/>
            <pc:sldMk cId="3108136138" sldId="270"/>
            <ac:spMk id="2" creationId="{00000000-0000-0000-0000-000000000000}"/>
          </ac:spMkLst>
        </pc:spChg>
      </pc:sldChg>
    </pc:docChg>
  </pc:docChgLst>
  <pc:docChgLst>
    <pc:chgData name="Sophie Reed" userId="6cd2ba07-f40e-4097-b98d-3f46e87e23d4" providerId="ADAL" clId="{78D4E28B-ED76-45BE-A922-5EB5BCB2AF98}"/>
    <pc:docChg chg="delSld">
      <pc:chgData name="Sophie Reed" userId="6cd2ba07-f40e-4097-b98d-3f46e87e23d4" providerId="ADAL" clId="{78D4E28B-ED76-45BE-A922-5EB5BCB2AF98}" dt="2021-05-12T12:39:20.948" v="0" actId="47"/>
      <pc:docMkLst>
        <pc:docMk/>
      </pc:docMkLst>
      <pc:sldChg chg="del">
        <pc:chgData name="Sophie Reed" userId="6cd2ba07-f40e-4097-b98d-3f46e87e23d4" providerId="ADAL" clId="{78D4E28B-ED76-45BE-A922-5EB5BCB2AF98}" dt="2021-05-12T12:39:20.948" v="0" actId="47"/>
        <pc:sldMkLst>
          <pc:docMk/>
          <pc:sldMk cId="1596383839"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5/12/2021</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video" Target="https://www.youtube.com/embed/Rm-2gKAvnZY?feature=oem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www.youtube.com/embed/fO4qSAhI1sI?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video" Target="https://www.youtube.com/embed/mEZGjL1akt0?feature=oembe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5831" y="117746"/>
            <a:ext cx="8169861" cy="6127395"/>
          </a:xfrm>
          <a:prstGeom prst="rect">
            <a:avLst/>
          </a:prstGeom>
          <a:solidFill>
            <a:srgbClr val="FFFFFF"/>
          </a:solidFill>
        </p:spPr>
      </p:sp>
      <p:grpSp>
        <p:nvGrpSpPr>
          <p:cNvPr id="3" name="Group 3"/>
          <p:cNvGrpSpPr/>
          <p:nvPr/>
        </p:nvGrpSpPr>
        <p:grpSpPr>
          <a:xfrm rot="-5400000">
            <a:off x="-225095" y="4218857"/>
            <a:ext cx="2312648" cy="1868346"/>
            <a:chOff x="0" y="0"/>
            <a:chExt cx="6346308" cy="5126990"/>
          </a:xfrm>
        </p:grpSpPr>
        <p:sp>
          <p:nvSpPr>
            <p:cNvPr id="4" name="Freeform 4"/>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5" name="Group 5"/>
          <p:cNvGrpSpPr/>
          <p:nvPr/>
        </p:nvGrpSpPr>
        <p:grpSpPr>
          <a:xfrm rot="-5400000">
            <a:off x="688123" y="5230270"/>
            <a:ext cx="2312648" cy="1868346"/>
            <a:chOff x="0" y="0"/>
            <a:chExt cx="6346308" cy="5126990"/>
          </a:xfrm>
        </p:grpSpPr>
        <p:sp>
          <p:nvSpPr>
            <p:cNvPr id="6" name="Freeform 6"/>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4CB8B4"/>
            </a:solidFill>
          </p:spPr>
        </p:sp>
      </p:grpSp>
      <p:grpSp>
        <p:nvGrpSpPr>
          <p:cNvPr id="7" name="Group 7"/>
          <p:cNvGrpSpPr/>
          <p:nvPr/>
        </p:nvGrpSpPr>
        <p:grpSpPr>
          <a:xfrm rot="-5400000">
            <a:off x="1812461" y="3801526"/>
            <a:ext cx="1469768" cy="1180444"/>
            <a:chOff x="0" y="0"/>
            <a:chExt cx="6383700" cy="5126990"/>
          </a:xfrm>
        </p:grpSpPr>
        <p:sp>
          <p:nvSpPr>
            <p:cNvPr id="8" name="Freeform 8"/>
            <p:cNvSpPr/>
            <p:nvPr/>
          </p:nvSpPr>
          <p:spPr>
            <a:xfrm>
              <a:off x="0" y="0"/>
              <a:ext cx="6383700" cy="5126990"/>
            </a:xfrm>
            <a:custGeom>
              <a:avLst/>
              <a:gdLst/>
              <a:ahLst/>
              <a:cxnLst/>
              <a:rect l="l" t="t" r="r" b="b"/>
              <a:pathLst>
                <a:path w="6383700" h="5126990">
                  <a:moveTo>
                    <a:pt x="3561760" y="0"/>
                  </a:moveTo>
                  <a:lnTo>
                    <a:pt x="0" y="0"/>
                  </a:lnTo>
                  <a:lnTo>
                    <a:pt x="2821940" y="2564130"/>
                  </a:lnTo>
                  <a:lnTo>
                    <a:pt x="0" y="5126990"/>
                  </a:lnTo>
                  <a:lnTo>
                    <a:pt x="3561760" y="5126990"/>
                  </a:lnTo>
                  <a:lnTo>
                    <a:pt x="6383700" y="2564130"/>
                  </a:lnTo>
                  <a:close/>
                </a:path>
              </a:pathLst>
            </a:custGeom>
            <a:solidFill>
              <a:srgbClr val="FF7477"/>
            </a:solidFill>
          </p:spPr>
        </p:sp>
      </p:grpSp>
      <p:grpSp>
        <p:nvGrpSpPr>
          <p:cNvPr id="9" name="Group 9"/>
          <p:cNvGrpSpPr/>
          <p:nvPr/>
        </p:nvGrpSpPr>
        <p:grpSpPr>
          <a:xfrm rot="-5400000">
            <a:off x="2499829" y="3114159"/>
            <a:ext cx="598379" cy="475983"/>
            <a:chOff x="0" y="0"/>
            <a:chExt cx="6346308" cy="5126990"/>
          </a:xfrm>
        </p:grpSpPr>
        <p:sp>
          <p:nvSpPr>
            <p:cNvPr id="10" name="Freeform 10"/>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1" name="Group 11"/>
          <p:cNvGrpSpPr/>
          <p:nvPr/>
        </p:nvGrpSpPr>
        <p:grpSpPr>
          <a:xfrm rot="-5400000">
            <a:off x="810867" y="2839211"/>
            <a:ext cx="1271139" cy="1024500"/>
            <a:chOff x="0" y="0"/>
            <a:chExt cx="6361360" cy="5126990"/>
          </a:xfrm>
        </p:grpSpPr>
        <p:sp>
          <p:nvSpPr>
            <p:cNvPr id="12" name="Freeform 12"/>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3" name="Group 13"/>
          <p:cNvGrpSpPr/>
          <p:nvPr/>
        </p:nvGrpSpPr>
        <p:grpSpPr>
          <a:xfrm rot="-5400000">
            <a:off x="-166177" y="1106062"/>
            <a:ext cx="1779421" cy="1431490"/>
            <a:chOff x="0" y="0"/>
            <a:chExt cx="6373228" cy="5126990"/>
          </a:xfrm>
        </p:grpSpPr>
        <p:sp>
          <p:nvSpPr>
            <p:cNvPr id="14" name="Freeform 14"/>
            <p:cNvSpPr/>
            <p:nvPr/>
          </p:nvSpPr>
          <p:spPr>
            <a:xfrm>
              <a:off x="0" y="0"/>
              <a:ext cx="6373228" cy="5126990"/>
            </a:xfrm>
            <a:custGeom>
              <a:avLst/>
              <a:gdLst/>
              <a:ahLst/>
              <a:cxnLst/>
              <a:rect l="l" t="t" r="r" b="b"/>
              <a:pathLst>
                <a:path w="6373228" h="5126990">
                  <a:moveTo>
                    <a:pt x="3551288" y="0"/>
                  </a:moveTo>
                  <a:lnTo>
                    <a:pt x="0" y="0"/>
                  </a:lnTo>
                  <a:lnTo>
                    <a:pt x="2821940" y="2564130"/>
                  </a:lnTo>
                  <a:lnTo>
                    <a:pt x="0" y="5126990"/>
                  </a:lnTo>
                  <a:lnTo>
                    <a:pt x="3551288" y="5126990"/>
                  </a:lnTo>
                  <a:lnTo>
                    <a:pt x="6373228" y="2564130"/>
                  </a:lnTo>
                  <a:close/>
                </a:path>
              </a:pathLst>
            </a:custGeom>
            <a:solidFill>
              <a:srgbClr val="FF7477"/>
            </a:solidFill>
          </p:spPr>
        </p:sp>
      </p:grpSp>
      <p:grpSp>
        <p:nvGrpSpPr>
          <p:cNvPr id="15" name="Group 15"/>
          <p:cNvGrpSpPr/>
          <p:nvPr/>
        </p:nvGrpSpPr>
        <p:grpSpPr>
          <a:xfrm rot="-5400000">
            <a:off x="1195232" y="-358454"/>
            <a:ext cx="2349121" cy="1868346"/>
            <a:chOff x="0" y="0"/>
            <a:chExt cx="6446395" cy="5126990"/>
          </a:xfrm>
        </p:grpSpPr>
        <p:sp>
          <p:nvSpPr>
            <p:cNvPr id="16" name="Freeform 16"/>
            <p:cNvSpPr/>
            <p:nvPr/>
          </p:nvSpPr>
          <p:spPr>
            <a:xfrm>
              <a:off x="0" y="0"/>
              <a:ext cx="6446395" cy="5126990"/>
            </a:xfrm>
            <a:custGeom>
              <a:avLst/>
              <a:gdLst/>
              <a:ahLst/>
              <a:cxnLst/>
              <a:rect l="l" t="t" r="r" b="b"/>
              <a:pathLst>
                <a:path w="6446395" h="5126990">
                  <a:moveTo>
                    <a:pt x="3624454" y="0"/>
                  </a:moveTo>
                  <a:lnTo>
                    <a:pt x="0" y="0"/>
                  </a:lnTo>
                  <a:lnTo>
                    <a:pt x="2821940" y="2564130"/>
                  </a:lnTo>
                  <a:lnTo>
                    <a:pt x="0" y="5126990"/>
                  </a:lnTo>
                  <a:lnTo>
                    <a:pt x="3624454" y="5126990"/>
                  </a:lnTo>
                  <a:lnTo>
                    <a:pt x="6446395" y="2564130"/>
                  </a:lnTo>
                  <a:close/>
                </a:path>
              </a:pathLst>
            </a:custGeom>
            <a:solidFill>
              <a:srgbClr val="FFCC58"/>
            </a:solidFill>
          </p:spPr>
        </p:sp>
      </p:grpSp>
      <p:grpSp>
        <p:nvGrpSpPr>
          <p:cNvPr id="17" name="Group 17"/>
          <p:cNvGrpSpPr/>
          <p:nvPr/>
        </p:nvGrpSpPr>
        <p:grpSpPr>
          <a:xfrm rot="-5400000">
            <a:off x="2180694" y="855663"/>
            <a:ext cx="1271139" cy="1024500"/>
            <a:chOff x="0" y="0"/>
            <a:chExt cx="6361360" cy="5126990"/>
          </a:xfrm>
        </p:grpSpPr>
        <p:sp>
          <p:nvSpPr>
            <p:cNvPr id="18" name="Freeform 18"/>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pic>
        <p:nvPicPr>
          <p:cNvPr id="19" name="Picture 19"/>
          <p:cNvPicPr>
            <a:picLocks noChangeAspect="1"/>
          </p:cNvPicPr>
          <p:nvPr/>
        </p:nvPicPr>
        <p:blipFill>
          <a:blip r:embed="rId2"/>
          <a:srcRect r="20473" b="34496"/>
          <a:stretch>
            <a:fillRect/>
          </a:stretch>
        </p:blipFill>
        <p:spPr>
          <a:xfrm>
            <a:off x="4411748" y="5725575"/>
            <a:ext cx="2186365" cy="827410"/>
          </a:xfrm>
          <a:prstGeom prst="rect">
            <a:avLst/>
          </a:prstGeom>
        </p:spPr>
      </p:pic>
      <p:sp>
        <p:nvSpPr>
          <p:cNvPr id="20" name="TextBox 20"/>
          <p:cNvSpPr txBox="1"/>
          <p:nvPr/>
        </p:nvSpPr>
        <p:spPr>
          <a:xfrm>
            <a:off x="4320640" y="144006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836"/>
              </a:lnSpc>
            </a:pPr>
            <a:r>
              <a:rPr lang="en-US" sz="4986" spc="99">
                <a:solidFill>
                  <a:srgbClr val="4CB8B4"/>
                </a:solidFill>
                <a:latin typeface="Montserrat Classic Bold"/>
              </a:rPr>
              <a:t>Faith in Action Award</a:t>
            </a:r>
          </a:p>
        </p:txBody>
      </p:sp>
      <p:grpSp>
        <p:nvGrpSpPr>
          <p:cNvPr id="21" name="Group 21"/>
          <p:cNvGrpSpPr/>
          <p:nvPr/>
        </p:nvGrpSpPr>
        <p:grpSpPr>
          <a:xfrm>
            <a:off x="4142662" y="3853037"/>
            <a:ext cx="8055909" cy="764527"/>
            <a:chOff x="0" y="-19050"/>
            <a:chExt cx="16111819" cy="1529054"/>
          </a:xfrm>
        </p:grpSpPr>
        <p:grpSp>
          <p:nvGrpSpPr>
            <p:cNvPr id="22" name="Group 22"/>
            <p:cNvGrpSpPr/>
            <p:nvPr/>
          </p:nvGrpSpPr>
          <p:grpSpPr>
            <a:xfrm>
              <a:off x="0" y="0"/>
              <a:ext cx="16111819" cy="1510004"/>
              <a:chOff x="0" y="0"/>
              <a:chExt cx="1309569" cy="152400"/>
            </a:xfrm>
          </p:grpSpPr>
          <p:sp>
            <p:nvSpPr>
              <p:cNvPr id="23" name="Freeform 23"/>
              <p:cNvSpPr/>
              <p:nvPr/>
            </p:nvSpPr>
            <p:spPr>
              <a:xfrm>
                <a:off x="0" y="0"/>
                <a:ext cx="1309569" cy="152400"/>
              </a:xfrm>
              <a:custGeom>
                <a:avLst/>
                <a:gdLst/>
                <a:ahLst/>
                <a:cxnLst/>
                <a:rect l="l" t="t" r="r" b="b"/>
                <a:pathLst>
                  <a:path w="1309569" h="152400">
                    <a:moveTo>
                      <a:pt x="0" y="0"/>
                    </a:moveTo>
                    <a:lnTo>
                      <a:pt x="1309569" y="0"/>
                    </a:lnTo>
                    <a:lnTo>
                      <a:pt x="1309569" y="152400"/>
                    </a:lnTo>
                    <a:lnTo>
                      <a:pt x="0" y="152400"/>
                    </a:lnTo>
                    <a:close/>
                  </a:path>
                </a:pathLst>
              </a:custGeom>
              <a:solidFill>
                <a:srgbClr val="4CB8B4"/>
              </a:solidFill>
            </p:spPr>
          </p:sp>
        </p:grpSp>
        <p:sp>
          <p:nvSpPr>
            <p:cNvPr id="24" name="TextBox 24"/>
            <p:cNvSpPr txBox="1"/>
            <p:nvPr/>
          </p:nvSpPr>
          <p:spPr>
            <a:xfrm>
              <a:off x="173580" y="-19050"/>
              <a:ext cx="15381409" cy="134113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87"/>
                </a:lnSpc>
              </a:pPr>
              <a:r>
                <a:rPr lang="en-US" sz="3200" b="1" spc="96" dirty="0">
                  <a:solidFill>
                    <a:srgbClr val="FFFFFF"/>
                  </a:solidFill>
                  <a:latin typeface="Montserrat Semi-Bold"/>
                </a:rPr>
                <a:t>Loving our </a:t>
              </a:r>
              <a:r>
                <a:rPr lang="en-US" sz="3200" b="1" spc="96" dirty="0" err="1">
                  <a:solidFill>
                    <a:srgbClr val="FFFFFF"/>
                  </a:solidFill>
                  <a:latin typeface="Montserrat Semi-Bold"/>
                </a:rPr>
                <a:t>neighbour</a:t>
              </a:r>
              <a:r>
                <a:rPr lang="en-US" sz="3200" b="1" spc="96" dirty="0">
                  <a:solidFill>
                    <a:srgbClr val="FFFFFF"/>
                  </a:solidFill>
                  <a:latin typeface="Montserrat Semi-Bold"/>
                </a:rPr>
                <a:t> is loving Jesus</a:t>
              </a:r>
            </a:p>
          </p:txBody>
        </p:sp>
      </p:grpSp>
      <p:pic>
        <p:nvPicPr>
          <p:cNvPr id="25" name="Picture 25"/>
          <p:cNvPicPr>
            <a:picLocks noChangeAspect="1"/>
          </p:cNvPicPr>
          <p:nvPr/>
        </p:nvPicPr>
        <p:blipFill>
          <a:blip r:embed="rId3"/>
          <a:srcRect l="1601"/>
          <a:stretch>
            <a:fillRect/>
          </a:stretch>
        </p:blipFill>
        <p:spPr>
          <a:xfrm>
            <a:off x="9498799" y="5867256"/>
            <a:ext cx="2142051" cy="685729"/>
          </a:xfrm>
          <a:prstGeom prst="rect">
            <a:avLst/>
          </a:prstGeom>
        </p:spPr>
      </p:pic>
      <p:pic>
        <p:nvPicPr>
          <p:cNvPr id="26" name="Picture 26"/>
          <p:cNvPicPr>
            <a:picLocks noChangeAspect="1"/>
          </p:cNvPicPr>
          <p:nvPr/>
        </p:nvPicPr>
        <p:blipFill>
          <a:blip r:embed="rId4"/>
          <a:srcRect/>
          <a:stretch>
            <a:fillRect/>
          </a:stretch>
        </p:blipFill>
        <p:spPr>
          <a:xfrm>
            <a:off x="7191669" y="4802531"/>
            <a:ext cx="1957895" cy="1957895"/>
          </a:xfrm>
          <a:prstGeom prst="rect">
            <a:avLst/>
          </a:prstGeom>
        </p:spPr>
      </p:pic>
      <p:sp>
        <p:nvSpPr>
          <p:cNvPr id="27" name="TextBox 27"/>
          <p:cNvSpPr txBox="1"/>
          <p:nvPr/>
        </p:nvSpPr>
        <p:spPr>
          <a:xfrm>
            <a:off x="4834232" y="352401"/>
            <a:ext cx="6672769" cy="35907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825"/>
              </a:lnSpc>
            </a:pPr>
            <a:r>
              <a:rPr lang="en-US" sz="2912" spc="58">
                <a:solidFill>
                  <a:srgbClr val="4CB8B4"/>
                </a:solidFill>
                <a:latin typeface="Montserrat Light"/>
              </a:rPr>
              <a:t>Shrewsbury Youth Mission Team</a:t>
            </a:r>
          </a:p>
        </p:txBody>
      </p:sp>
      <p:sp>
        <p:nvSpPr>
          <p:cNvPr id="28" name="TextBox 28"/>
          <p:cNvSpPr txBox="1"/>
          <p:nvPr/>
        </p:nvSpPr>
        <p:spPr>
          <a:xfrm>
            <a:off x="4069099" y="261263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4836"/>
              </a:lnSpc>
            </a:pPr>
            <a:r>
              <a:rPr lang="en-US" sz="4986" spc="99" dirty="0">
                <a:solidFill>
                  <a:srgbClr val="4CB8B4"/>
                </a:solidFill>
                <a:latin typeface="Montserrat Classic Bold"/>
              </a:rPr>
              <a:t>Group Reflection Activity</a:t>
            </a:r>
          </a:p>
        </p:txBody>
      </p:sp>
    </p:spTree>
    <p:extLst>
      <p:ext uri="{BB962C8B-B14F-4D97-AF65-F5344CB8AC3E}">
        <p14:creationId xmlns:p14="http://schemas.microsoft.com/office/powerpoint/2010/main" val="49994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3663291" y="53951"/>
            <a:ext cx="5260307" cy="1429248"/>
            <a:chOff x="6464424" y="-4199624"/>
            <a:chExt cx="10520613" cy="2858496"/>
          </a:xfrm>
        </p:grpSpPr>
        <p:sp>
          <p:nvSpPr>
            <p:cNvPr id="12" name="TextBox 12"/>
            <p:cNvSpPr txBox="1"/>
            <p:nvPr/>
          </p:nvSpPr>
          <p:spPr>
            <a:xfrm>
              <a:off x="6464424" y="-419962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Personal</a:t>
              </a:r>
              <a:r>
                <a:rPr lang="en-US" sz="4448" spc="89" dirty="0">
                  <a:solidFill>
                    <a:srgbClr val="FF7477"/>
                  </a:solidFill>
                  <a:latin typeface="Montserrat Light Bold"/>
                </a:rPr>
                <a:t> Story</a:t>
              </a:r>
            </a:p>
          </p:txBody>
        </p:sp>
        <p:sp>
          <p:nvSpPr>
            <p:cNvPr id="13" name="TextBox 13"/>
            <p:cNvSpPr txBox="1"/>
            <p:nvPr/>
          </p:nvSpPr>
          <p:spPr>
            <a:xfrm>
              <a:off x="6873480" y="-2800118"/>
              <a:ext cx="9606141" cy="1458990"/>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230" spc="84" dirty="0">
                  <a:solidFill>
                    <a:srgbClr val="FFFFFF"/>
                  </a:solidFill>
                  <a:latin typeface="Montserrat Classic Bold"/>
                </a:rPr>
                <a:t>My reflections</a:t>
              </a:r>
              <a:endParaRPr lang="en-US" sz="4230"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AFBD01B6-CB79-40B0-B0AF-2E87782033C3}"/>
              </a:ext>
            </a:extLst>
          </p:cNvPr>
          <p:cNvSpPr txBox="1"/>
          <p:nvPr/>
        </p:nvSpPr>
        <p:spPr>
          <a:xfrm>
            <a:off x="312476" y="1767506"/>
            <a:ext cx="11649074" cy="4801314"/>
          </a:xfrm>
          <a:prstGeom prst="rect">
            <a:avLst/>
          </a:prstGeom>
          <a:noFill/>
        </p:spPr>
        <p:txBody>
          <a:bodyPr wrap="square" rtlCol="0">
            <a:spAutoFit/>
          </a:bodyPr>
          <a:lstStyle/>
          <a:p>
            <a:pPr marL="342900" indent="-342900">
              <a:lnSpc>
                <a:spcPct val="150000"/>
              </a:lnSpc>
              <a:buAutoNum type="arabicParenR"/>
            </a:pPr>
            <a:r>
              <a:rPr lang="en-GB" sz="2000" b="1" dirty="0">
                <a:latin typeface="Montserrat Semi-Bold" panose="020B0604020202020204" charset="0"/>
              </a:rPr>
              <a:t>Think about your Faith In Action journey so far. Write about something you have learned about yourself.</a:t>
            </a:r>
          </a:p>
          <a:p>
            <a:pPr>
              <a:lnSpc>
                <a:spcPct val="150000"/>
              </a:lnSpc>
            </a:pPr>
            <a:endParaRPr lang="en-GB" sz="2000" b="1" dirty="0">
              <a:latin typeface="Montserrat Semi-Bold" panose="020B0604020202020204" charset="0"/>
            </a:endParaRPr>
          </a:p>
          <a:p>
            <a:pPr>
              <a:lnSpc>
                <a:spcPct val="150000"/>
              </a:lnSpc>
            </a:pPr>
            <a:r>
              <a:rPr lang="en-GB" sz="2000" b="1" dirty="0">
                <a:latin typeface="Montserrat Semi-Bold" panose="020B0604020202020204" charset="0"/>
              </a:rPr>
              <a:t>2)   Write about how you can be a ‘neighbour’ through your words and actions with at least 3 people in your life. Be specific about what you could say or do to help each person. </a:t>
            </a:r>
          </a:p>
          <a:p>
            <a:pPr>
              <a:lnSpc>
                <a:spcPct val="150000"/>
              </a:lnSpc>
            </a:pPr>
            <a:endParaRPr lang="en-GB" sz="2000" b="1" dirty="0">
              <a:latin typeface="Montserrat Semi-Bold" panose="020B0604020202020204" charset="0"/>
            </a:endParaRPr>
          </a:p>
          <a:p>
            <a:pPr>
              <a:lnSpc>
                <a:spcPct val="150000"/>
              </a:lnSpc>
            </a:pPr>
            <a:r>
              <a:rPr lang="en-GB" sz="2000" b="1" dirty="0">
                <a:latin typeface="Montserrat Semi-Bold" panose="020B0604020202020204" charset="0"/>
              </a:rPr>
              <a:t>3)   Pick a friend, teacher, parent, sibling, or other family member You will create and decorate a card to give to that person. This can be a card of support/ encouragement if </a:t>
            </a:r>
            <a:r>
              <a:rPr lang="en-GB" sz="2000" b="1">
                <a:latin typeface="Montserrat Semi-Bold" panose="020B0604020202020204" charset="0"/>
              </a:rPr>
              <a:t>they are </a:t>
            </a:r>
            <a:r>
              <a:rPr lang="en-GB" sz="2000" b="1" dirty="0">
                <a:latin typeface="Montserrat Semi-Bold" panose="020B0604020202020204" charset="0"/>
              </a:rPr>
              <a:t>facing a </a:t>
            </a:r>
            <a:r>
              <a:rPr lang="en-GB" sz="2000" b="1">
                <a:latin typeface="Montserrat Semi-Bold" panose="020B0604020202020204" charset="0"/>
              </a:rPr>
              <a:t>difficult situation; </a:t>
            </a:r>
            <a:r>
              <a:rPr lang="en-GB" sz="2000" b="1" dirty="0">
                <a:latin typeface="Montserrat Semi-Bold" panose="020B0604020202020204" charset="0"/>
              </a:rPr>
              <a:t>it can be a card where you say thanks for something they have done for you, or it can be a card saying ‘I am thinking of you, have a great day.’ Be sure you give your card to that person.</a:t>
            </a:r>
          </a:p>
          <a:p>
            <a:pPr marL="342900" indent="-342900">
              <a:buAutoNum type="arabicParenR"/>
            </a:pPr>
            <a:endParaRPr lang="en-GB" sz="1800" b="1" dirty="0"/>
          </a:p>
          <a:p>
            <a:endParaRPr lang="en-GB" dirty="0"/>
          </a:p>
        </p:txBody>
      </p:sp>
    </p:spTree>
    <p:extLst>
      <p:ext uri="{BB962C8B-B14F-4D97-AF65-F5344CB8AC3E}">
        <p14:creationId xmlns:p14="http://schemas.microsoft.com/office/powerpoint/2010/main" val="38711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Liturgy</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237302" y="608938"/>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pic>
        <p:nvPicPr>
          <p:cNvPr id="12" name="Online Media 11" title="2 minutes Relaxing Piano Music | Music for Stress Relief | Instrumental Music">
            <a:hlinkClick r:id="" action="ppaction://media"/>
            <a:extLst>
              <a:ext uri="{FF2B5EF4-FFF2-40B4-BE49-F238E27FC236}">
                <a16:creationId xmlns:a16="http://schemas.microsoft.com/office/drawing/2014/main" id="{0D24DB8B-1490-400E-A48C-6F8DABE2AE62}"/>
              </a:ext>
            </a:extLst>
          </p:cNvPr>
          <p:cNvPicPr>
            <a:picLocks noRot="1" noChangeAspect="1"/>
          </p:cNvPicPr>
          <p:nvPr>
            <a:videoFile r:link="rId1"/>
          </p:nvPr>
        </p:nvPicPr>
        <p:blipFill>
          <a:blip r:embed="rId3"/>
          <a:stretch>
            <a:fillRect/>
          </a:stretch>
        </p:blipFill>
        <p:spPr>
          <a:xfrm>
            <a:off x="3047999" y="2897256"/>
            <a:ext cx="6096000" cy="3429000"/>
          </a:xfrm>
          <a:prstGeom prst="rect">
            <a:avLst/>
          </a:prstGeom>
        </p:spPr>
      </p:pic>
      <p:sp>
        <p:nvSpPr>
          <p:cNvPr id="13" name="TextBox 12">
            <a:extLst>
              <a:ext uri="{FF2B5EF4-FFF2-40B4-BE49-F238E27FC236}">
                <a16:creationId xmlns:a16="http://schemas.microsoft.com/office/drawing/2014/main" id="{C8A579D4-FE20-422A-A314-FF988462008C}"/>
              </a:ext>
            </a:extLst>
          </p:cNvPr>
          <p:cNvSpPr txBox="1"/>
          <p:nvPr/>
        </p:nvSpPr>
        <p:spPr>
          <a:xfrm>
            <a:off x="3637955" y="818388"/>
            <a:ext cx="4916089" cy="1892826"/>
          </a:xfrm>
          <a:prstGeom prst="rect">
            <a:avLst/>
          </a:prstGeom>
          <a:noFill/>
        </p:spPr>
        <p:txBody>
          <a:bodyPr wrap="none" rtlCol="0">
            <a:spAutoFit/>
          </a:bodyPr>
          <a:lstStyle/>
          <a:p>
            <a:pPr algn="ctr"/>
            <a:r>
              <a:rPr lang="en-GB" sz="3200" b="1" dirty="0">
                <a:solidFill>
                  <a:schemeClr val="bg1"/>
                </a:solidFill>
              </a:rPr>
              <a:t>Before our final prayer:</a:t>
            </a:r>
          </a:p>
          <a:p>
            <a:pPr algn="ctr"/>
            <a:endParaRPr lang="en-GB" sz="1100" dirty="0">
              <a:solidFill>
                <a:schemeClr val="bg1"/>
              </a:solidFill>
            </a:endParaRPr>
          </a:p>
          <a:p>
            <a:pPr algn="ctr"/>
            <a:r>
              <a:rPr lang="en-GB" sz="3200" dirty="0">
                <a:solidFill>
                  <a:schemeClr val="bg1"/>
                </a:solidFill>
              </a:rPr>
              <a:t>Slow your breathing </a:t>
            </a:r>
          </a:p>
          <a:p>
            <a:pPr algn="ctr"/>
            <a:endParaRPr lang="en-GB" sz="1000" dirty="0">
              <a:solidFill>
                <a:schemeClr val="bg1"/>
              </a:solidFill>
            </a:endParaRPr>
          </a:p>
          <a:p>
            <a:pPr algn="ctr"/>
            <a:r>
              <a:rPr lang="en-GB" sz="3200" dirty="0">
                <a:solidFill>
                  <a:schemeClr val="bg1"/>
                </a:solidFill>
              </a:rPr>
              <a:t>Close your eyes as you listen</a:t>
            </a:r>
          </a:p>
        </p:txBody>
      </p:sp>
    </p:spTree>
    <p:extLst>
      <p:ext uri="{BB962C8B-B14F-4D97-AF65-F5344CB8AC3E}">
        <p14:creationId xmlns:p14="http://schemas.microsoft.com/office/powerpoint/2010/main" val="351360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2"/>
                </p:tgtEl>
              </p:cMediaNode>
            </p:video>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2"/>
                                        </p:tgtEl>
                                      </p:cBhvr>
                                    </p:cmd>
                                  </p:childTnLst>
                                </p:cTn>
                              </p:par>
                            </p:childTnLst>
                          </p:cTn>
                        </p:par>
                      </p:childTnLst>
                    </p:cTn>
                  </p:par>
                </p:childTnLst>
              </p:cTn>
              <p:nextCondLst>
                <p:cond evt="onClick" delay="0">
                  <p:tgtEl>
                    <p:spTgt spid="1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2" name="TextBox 2"/>
          <p:cNvSpPr txBox="1"/>
          <p:nvPr/>
        </p:nvSpPr>
        <p:spPr>
          <a:xfrm>
            <a:off x="217808" y="1135213"/>
            <a:ext cx="11847444" cy="4893647"/>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endParaRPr lang="en-GB" sz="1800" b="1" i="0" u="none" strike="noStrike" baseline="0" dirty="0">
              <a:latin typeface="Montserrat Semi-Bold" panose="020B0604020202020204" charset="0"/>
            </a:endParaRPr>
          </a:p>
          <a:p>
            <a:pPr algn="ctr"/>
            <a:r>
              <a:rPr lang="en-GB" sz="2000" b="1" i="0" u="none" strike="noStrike" baseline="0" dirty="0">
                <a:latin typeface="Montserrat Semi-Bold" panose="020B0604020202020204" charset="0"/>
              </a:rPr>
              <a:t>Response: loving my neighbour is loving you, Lord.</a:t>
            </a:r>
          </a:p>
          <a:p>
            <a:pPr algn="ctr"/>
            <a:endParaRPr lang="en-GB" sz="2000" b="1" i="0" u="none" strike="noStrike" baseline="0" dirty="0">
              <a:latin typeface="Montserrat Semi-Bold" panose="020B0604020202020204" charset="0"/>
            </a:endParaRPr>
          </a:p>
          <a:p>
            <a:r>
              <a:rPr lang="en-GB" sz="2000" b="1" i="0" u="none" strike="noStrike" baseline="0" dirty="0">
                <a:latin typeface="Montserrat Semi-Bold" panose="020B0604020202020204" charset="0"/>
              </a:rPr>
              <a:t>Reader 1: </a:t>
            </a:r>
            <a:r>
              <a:rPr lang="en-GB" sz="2000" b="0" i="0" u="none" strike="noStrike" baseline="0" dirty="0">
                <a:latin typeface="Montserrat Semi-Bold" panose="020B0604020202020204" charset="0"/>
              </a:rPr>
              <a:t>Lord, you created each one of us in your image and likeness. You love us all equally; help us to</a:t>
            </a:r>
          </a:p>
          <a:p>
            <a:r>
              <a:rPr lang="en-GB" sz="2000" b="0" i="0" u="none" strike="noStrike" baseline="0" dirty="0">
                <a:latin typeface="Montserrat Semi-Bold" panose="020B0604020202020204" charset="0"/>
              </a:rPr>
              <a:t>recognise that we are your beloved children and that each one of us is deserving of your love. </a:t>
            </a:r>
            <a:r>
              <a:rPr lang="en-GB" sz="2000" b="1" i="0" u="none" strike="noStrike" baseline="0" dirty="0">
                <a:latin typeface="Montserrat Semi-Bold" panose="020B0604020202020204" charset="0"/>
              </a:rPr>
              <a:t>Response.</a:t>
            </a:r>
          </a:p>
          <a:p>
            <a:endParaRPr lang="en-GB" sz="2000" b="1" i="0" u="none" strike="noStrike" baseline="0" dirty="0">
              <a:latin typeface="Montserrat Semi-Bold" panose="020B0604020202020204" charset="0"/>
            </a:endParaRPr>
          </a:p>
          <a:p>
            <a:r>
              <a:rPr lang="en-GB" sz="2000" b="1" i="0" u="none" strike="noStrike" baseline="0" dirty="0">
                <a:latin typeface="Montserrat Semi-Bold" panose="020B0604020202020204" charset="0"/>
              </a:rPr>
              <a:t>Reader 2: </a:t>
            </a:r>
            <a:r>
              <a:rPr lang="en-GB" sz="2000" b="0" i="0" u="none" strike="noStrike" baseline="0" dirty="0">
                <a:latin typeface="Montserrat Semi-Bold" panose="020B0604020202020204" charset="0"/>
              </a:rPr>
              <a:t>Lord, you teach us that loving our neighbour means those nearest to us at school and at home. Help us to see their needs and reach out to them without being asked. </a:t>
            </a:r>
            <a:r>
              <a:rPr lang="en-GB" sz="2000" b="1" i="0" u="none" strike="noStrike" baseline="0" dirty="0">
                <a:latin typeface="Montserrat Semi-Bold" panose="020B0604020202020204" charset="0"/>
              </a:rPr>
              <a:t>Response.</a:t>
            </a:r>
          </a:p>
          <a:p>
            <a:endParaRPr lang="en-GB" sz="2000" b="1" i="0" u="none" strike="noStrike" baseline="0" dirty="0">
              <a:latin typeface="Montserrat Semi-Bold" panose="020B0604020202020204" charset="0"/>
            </a:endParaRPr>
          </a:p>
          <a:p>
            <a:r>
              <a:rPr lang="en-GB" sz="2000" b="1" i="0" u="none" strike="noStrike" baseline="0" dirty="0">
                <a:latin typeface="Montserrat Semi-Bold" panose="020B0604020202020204" charset="0"/>
              </a:rPr>
              <a:t>Reader 3: </a:t>
            </a:r>
            <a:r>
              <a:rPr lang="en-GB" sz="2000" b="0" i="0" u="none" strike="noStrike" baseline="0" dirty="0">
                <a:latin typeface="Montserrat Semi-Bold" panose="020B0604020202020204" charset="0"/>
              </a:rPr>
              <a:t>We are caretakers of the earth, the builders of your kingdom. We are called to take responsibility for your creation, the earth you have given us. </a:t>
            </a:r>
            <a:r>
              <a:rPr lang="en-GB" sz="2000" b="1" i="0" u="none" strike="noStrike" baseline="0" dirty="0">
                <a:latin typeface="Montserrat Semi-Bold" panose="020B0604020202020204" charset="0"/>
              </a:rPr>
              <a:t>Response.</a:t>
            </a:r>
          </a:p>
          <a:p>
            <a:endParaRPr lang="en-GB" sz="2000" b="1" i="0" u="none" strike="noStrike" baseline="0" dirty="0">
              <a:latin typeface="Montserrat Semi-Bold" panose="020B0604020202020204" charset="0"/>
            </a:endParaRPr>
          </a:p>
          <a:p>
            <a:r>
              <a:rPr lang="en-GB" sz="2000" b="1" i="0" u="none" strike="noStrike" baseline="0" dirty="0">
                <a:latin typeface="Montserrat Semi-Bold" panose="020B0604020202020204" charset="0"/>
              </a:rPr>
              <a:t>Concluding Prayer (all)</a:t>
            </a:r>
          </a:p>
          <a:p>
            <a:endParaRPr lang="en-GB" sz="2000" b="0" i="0" u="none" strike="noStrike" baseline="0" dirty="0">
              <a:latin typeface="Montserrat Semi-Bold" panose="020B0604020202020204" charset="0"/>
            </a:endParaRPr>
          </a:p>
          <a:p>
            <a:r>
              <a:rPr lang="en-GB" sz="2000" b="0" i="0" u="none" strike="noStrike" baseline="0" dirty="0">
                <a:latin typeface="Montserrat Semi-Bold" panose="020B0604020202020204" charset="0"/>
              </a:rPr>
              <a:t>Jesus, You taught us that love is far more than an emotion or feeling. Love is an action. Help us to be humble instruments of your love in all that we </a:t>
            </a:r>
            <a:r>
              <a:rPr lang="en-GB" sz="2000" dirty="0">
                <a:latin typeface="Montserrat Semi-Bold" panose="020B0604020202020204" charset="0"/>
              </a:rPr>
              <a:t>say</a:t>
            </a:r>
            <a:r>
              <a:rPr lang="en-GB" sz="2000" b="0" i="0" u="none" strike="noStrike" baseline="0" dirty="0">
                <a:latin typeface="Montserrat Semi-Bold" panose="020B0604020202020204" charset="0"/>
              </a:rPr>
              <a:t> and </a:t>
            </a:r>
            <a:r>
              <a:rPr lang="en-GB" sz="2000" dirty="0">
                <a:latin typeface="Montserrat Semi-Bold" panose="020B0604020202020204" charset="0"/>
              </a:rPr>
              <a:t>do</a:t>
            </a:r>
            <a:r>
              <a:rPr lang="en-GB" sz="2000" b="0" i="0" u="none" strike="noStrike" baseline="0" dirty="0">
                <a:latin typeface="Montserrat Semi-Bold" panose="020B0604020202020204" charset="0"/>
              </a:rPr>
              <a:t>. May others know and feel your love through our service. Amen.</a:t>
            </a:r>
            <a:endParaRPr lang="en-US" sz="2000" dirty="0">
              <a:solidFill>
                <a:srgbClr val="FFFFFF"/>
              </a:solidFill>
              <a:latin typeface="Montserrat Semi-Bold" panose="020B0604020202020204" charset="0"/>
            </a:endParaRPr>
          </a:p>
        </p:txBody>
      </p:sp>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237302" y="608938"/>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10813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2" name="TextBox 2"/>
          <p:cNvSpPr txBox="1"/>
          <p:nvPr/>
        </p:nvSpPr>
        <p:spPr>
          <a:xfrm>
            <a:off x="1278020" y="746287"/>
            <a:ext cx="9656359" cy="620169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675"/>
              </a:lnSpc>
              <a:spcBef>
                <a:spcPct val="0"/>
              </a:spcBef>
            </a:pPr>
            <a:r>
              <a:rPr lang="en-US" sz="1911" dirty="0">
                <a:solidFill>
                  <a:srgbClr val="FFFFFF"/>
                </a:solidFill>
                <a:latin typeface="Montserrat"/>
              </a:rPr>
              <a:t>God Our Father, We thank you for the gift of your love</a:t>
            </a:r>
          </a:p>
          <a:p>
            <a:pPr algn="ctr">
              <a:lnSpc>
                <a:spcPts val="2675"/>
              </a:lnSpc>
              <a:spcBef>
                <a:spcPct val="0"/>
              </a:spcBef>
            </a:pPr>
            <a:r>
              <a:rPr lang="en-US" sz="1911" dirty="0">
                <a:solidFill>
                  <a:srgbClr val="FFFFFF"/>
                </a:solidFill>
                <a:latin typeface="Montserrat"/>
              </a:rPr>
              <a:t>which you give to every person in the world.</a:t>
            </a:r>
          </a:p>
          <a:p>
            <a:pPr algn="ctr">
              <a:lnSpc>
                <a:spcPts val="2675"/>
              </a:lnSpc>
              <a:spcBef>
                <a:spcPct val="0"/>
              </a:spcBef>
            </a:pPr>
            <a:r>
              <a:rPr lang="en-US" sz="1911" dirty="0">
                <a:solidFill>
                  <a:srgbClr val="FFFFFF"/>
                </a:solidFill>
                <a:latin typeface="Montserrat"/>
              </a:rPr>
              <a:t>We thank you that because of your love,</a:t>
            </a:r>
          </a:p>
          <a:p>
            <a:pPr algn="ctr">
              <a:lnSpc>
                <a:spcPts val="2675"/>
              </a:lnSpc>
              <a:spcBef>
                <a:spcPct val="0"/>
              </a:spcBef>
            </a:pPr>
            <a:r>
              <a:rPr lang="en-US" sz="1911" dirty="0">
                <a:solidFill>
                  <a:srgbClr val="FFFFFF"/>
                </a:solidFill>
                <a:latin typeface="Montserrat"/>
              </a:rPr>
              <a:t>we are never alone and should never feel afraid.</a:t>
            </a:r>
          </a:p>
          <a:p>
            <a:pPr algn="ctr">
              <a:lnSpc>
                <a:spcPts val="2675"/>
              </a:lnSpc>
              <a:spcBef>
                <a:spcPct val="0"/>
              </a:spcBef>
            </a:pPr>
            <a:endParaRPr lang="en-US" sz="1911" dirty="0">
              <a:solidFill>
                <a:srgbClr val="FFFFFF"/>
              </a:solidFill>
              <a:latin typeface="Montserrat"/>
            </a:endParaRPr>
          </a:p>
          <a:p>
            <a:pPr algn="ctr">
              <a:lnSpc>
                <a:spcPts val="2675"/>
              </a:lnSpc>
              <a:spcBef>
                <a:spcPct val="0"/>
              </a:spcBef>
            </a:pPr>
            <a:r>
              <a:rPr lang="en-US" sz="1911" dirty="0">
                <a:solidFill>
                  <a:srgbClr val="FFFFFF"/>
                </a:solidFill>
                <a:latin typeface="Montserrat"/>
              </a:rPr>
              <a:t>We thank you for the gift of faith</a:t>
            </a:r>
          </a:p>
          <a:p>
            <a:pPr algn="ctr">
              <a:lnSpc>
                <a:spcPts val="2675"/>
              </a:lnSpc>
              <a:spcBef>
                <a:spcPct val="0"/>
              </a:spcBef>
            </a:pPr>
            <a:r>
              <a:rPr lang="en-US" sz="1911" dirty="0">
                <a:solidFill>
                  <a:srgbClr val="FFFFFF"/>
                </a:solidFill>
                <a:latin typeface="Montserrat"/>
              </a:rPr>
              <a:t>which allows is to know you, one God, three persons.</a:t>
            </a:r>
          </a:p>
          <a:p>
            <a:pPr algn="ctr">
              <a:lnSpc>
                <a:spcPts val="2675"/>
              </a:lnSpc>
              <a:spcBef>
                <a:spcPct val="0"/>
              </a:spcBef>
            </a:pPr>
            <a:r>
              <a:rPr lang="en-US" sz="1911" dirty="0">
                <a:solidFill>
                  <a:srgbClr val="FFFFFF"/>
                </a:solidFill>
                <a:latin typeface="Montserrat"/>
              </a:rPr>
              <a:t>We thank you that because of that faith, </a:t>
            </a:r>
          </a:p>
          <a:p>
            <a:pPr algn="ctr">
              <a:lnSpc>
                <a:spcPts val="2675"/>
              </a:lnSpc>
              <a:spcBef>
                <a:spcPct val="0"/>
              </a:spcBef>
            </a:pPr>
            <a:r>
              <a:rPr lang="en-US" sz="1911" dirty="0">
                <a:solidFill>
                  <a:srgbClr val="FFFFFF"/>
                </a:solidFill>
                <a:latin typeface="Montserrat"/>
              </a:rPr>
              <a:t>the whole of our lives are directed to living for other people. </a:t>
            </a:r>
          </a:p>
          <a:p>
            <a:pPr algn="ctr">
              <a:lnSpc>
                <a:spcPts val="2675"/>
              </a:lnSpc>
              <a:spcBef>
                <a:spcPct val="0"/>
              </a:spcBef>
            </a:pPr>
            <a:endParaRPr lang="en-US" sz="1911" dirty="0">
              <a:solidFill>
                <a:srgbClr val="FFFFFF"/>
              </a:solidFill>
              <a:latin typeface="Montserrat"/>
            </a:endParaRPr>
          </a:p>
          <a:p>
            <a:pPr algn="ctr">
              <a:lnSpc>
                <a:spcPts val="2675"/>
              </a:lnSpc>
              <a:spcBef>
                <a:spcPct val="0"/>
              </a:spcBef>
            </a:pPr>
            <a:r>
              <a:rPr lang="en-US" sz="1911" dirty="0">
                <a:solidFill>
                  <a:srgbClr val="FFFFFF"/>
                </a:solidFill>
                <a:latin typeface="Montserrat"/>
              </a:rPr>
              <a:t>Through your son, Jesus Christ, our friend and brother,</a:t>
            </a:r>
          </a:p>
          <a:p>
            <a:pPr algn="ctr">
              <a:lnSpc>
                <a:spcPts val="2675"/>
              </a:lnSpc>
              <a:spcBef>
                <a:spcPct val="0"/>
              </a:spcBef>
            </a:pPr>
            <a:r>
              <a:rPr lang="en-US" sz="1911" dirty="0">
                <a:solidFill>
                  <a:srgbClr val="FFFFFF"/>
                </a:solidFill>
                <a:latin typeface="Montserrat"/>
              </a:rPr>
              <a:t>you show us how to love.</a:t>
            </a:r>
          </a:p>
          <a:p>
            <a:pPr algn="ctr">
              <a:lnSpc>
                <a:spcPts val="2675"/>
              </a:lnSpc>
              <a:spcBef>
                <a:spcPct val="0"/>
              </a:spcBef>
            </a:pPr>
            <a:r>
              <a:rPr lang="en-US" sz="1911" dirty="0">
                <a:solidFill>
                  <a:srgbClr val="FFFFFF"/>
                </a:solidFill>
                <a:latin typeface="Montserrat"/>
              </a:rPr>
              <a:t> </a:t>
            </a:r>
          </a:p>
          <a:p>
            <a:pPr algn="ctr">
              <a:lnSpc>
                <a:spcPts val="2675"/>
              </a:lnSpc>
              <a:spcBef>
                <a:spcPct val="0"/>
              </a:spcBef>
            </a:pPr>
            <a:r>
              <a:rPr lang="en-US" sz="1911" dirty="0">
                <a:solidFill>
                  <a:srgbClr val="FFFFFF"/>
                </a:solidFill>
                <a:latin typeface="Montserrat"/>
              </a:rPr>
              <a:t>Give us the strength we need to live lives of love and faith,</a:t>
            </a:r>
          </a:p>
          <a:p>
            <a:pPr algn="ctr">
              <a:lnSpc>
                <a:spcPts val="2675"/>
              </a:lnSpc>
              <a:spcBef>
                <a:spcPct val="0"/>
              </a:spcBef>
            </a:pPr>
            <a:r>
              <a:rPr lang="en-US" sz="1911" dirty="0">
                <a:solidFill>
                  <a:srgbClr val="FFFFFF"/>
                </a:solidFill>
                <a:latin typeface="Montserrat"/>
              </a:rPr>
              <a:t>so that the world might come to know your son</a:t>
            </a:r>
          </a:p>
          <a:p>
            <a:pPr algn="ctr">
              <a:lnSpc>
                <a:spcPts val="2675"/>
              </a:lnSpc>
              <a:spcBef>
                <a:spcPct val="0"/>
              </a:spcBef>
            </a:pPr>
            <a:r>
              <a:rPr lang="en-US" sz="1911" dirty="0">
                <a:solidFill>
                  <a:srgbClr val="FFFFFF"/>
                </a:solidFill>
                <a:latin typeface="Montserrat"/>
              </a:rPr>
              <a:t>more and more through our actions and words</a:t>
            </a:r>
          </a:p>
          <a:p>
            <a:pPr algn="ctr">
              <a:lnSpc>
                <a:spcPts val="2675"/>
              </a:lnSpc>
              <a:spcBef>
                <a:spcPct val="0"/>
              </a:spcBef>
            </a:pPr>
            <a:r>
              <a:rPr lang="en-US" sz="1911" dirty="0">
                <a:solidFill>
                  <a:srgbClr val="FFFFFF"/>
                </a:solidFill>
                <a:latin typeface="Montserrat"/>
              </a:rPr>
              <a:t>as we seek to live lives which help to build your kingdom here on earth.</a:t>
            </a:r>
          </a:p>
          <a:p>
            <a:pPr algn="ctr">
              <a:lnSpc>
                <a:spcPts val="2675"/>
              </a:lnSpc>
              <a:spcBef>
                <a:spcPct val="0"/>
              </a:spcBef>
            </a:pPr>
            <a:r>
              <a:rPr lang="en-US" sz="1911" dirty="0">
                <a:solidFill>
                  <a:srgbClr val="FFFFFF"/>
                </a:solidFill>
                <a:latin typeface="Montserrat"/>
              </a:rPr>
              <a:t>We ask this through Christ our Lord. Amen.</a:t>
            </a:r>
          </a:p>
        </p:txBody>
      </p:sp>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729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4732" dirty="0">
                <a:solidFill>
                  <a:srgbClr val="FFFFFF"/>
                </a:solidFill>
                <a:latin typeface="Montserrat Semi-Bold"/>
              </a:rPr>
              <a:t>FAITH IN ACTION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237302" y="608938"/>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25032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734766" y="-705850"/>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38995" y="108493"/>
            <a:ext cx="9202841" cy="808250"/>
            <a:chOff x="2705562" y="-4415502"/>
            <a:chExt cx="18405680" cy="1616500"/>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398844"/>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Luke 10</a:t>
              </a:r>
              <a:r>
                <a:rPr lang="en-US" sz="3200" b="1" spc="84" dirty="0">
                  <a:solidFill>
                    <a:srgbClr val="FFFFFF"/>
                  </a:solidFill>
                  <a:latin typeface="Montserrat Light Bold"/>
                </a:rPr>
                <a:t>:25-37</a:t>
              </a: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293370" y="1090546"/>
            <a:ext cx="11766458" cy="6186309"/>
          </a:xfrm>
          <a:prstGeom prst="rect">
            <a:avLst/>
          </a:prstGeom>
          <a:noFill/>
        </p:spPr>
        <p:txBody>
          <a:bodyPr wrap="square" rtlCol="0">
            <a:spAutoFit/>
          </a:bodyPr>
          <a:lstStyle/>
          <a:p>
            <a:pPr algn="l"/>
            <a:r>
              <a:rPr lang="en-GB" b="1" i="0" u="none" strike="noStrike" baseline="0" dirty="0">
                <a:latin typeface="Montserrat Light" panose="020B0604020202020204" charset="0"/>
              </a:rPr>
              <a:t>And now a lawyer stood up, and to test him, asked, “Master, what must I do to inherit eternal life?” He said to him, “What is written in the Law? What is your reading of it?” He replied, “You must love the Lord your God with all your strength, and with all your mind, and your neighbour as yourself.” Jesus said to him, “You have answered right, do this and life is yours.”</a:t>
            </a:r>
          </a:p>
          <a:p>
            <a:pPr algn="l"/>
            <a:endParaRPr lang="en-GB" b="1" i="0" u="none" strike="noStrike" baseline="0" dirty="0">
              <a:latin typeface="Montserrat Light" panose="020B0604020202020204" charset="0"/>
            </a:endParaRPr>
          </a:p>
          <a:p>
            <a:pPr algn="l"/>
            <a:r>
              <a:rPr lang="en-GB" b="1" i="0" u="none" strike="noStrike" baseline="0" dirty="0">
                <a:latin typeface="Montserrat Light" panose="020B0604020202020204" charset="0"/>
              </a:rPr>
              <a:t>But the man was anxious to justify himself and said to Jesus, “And who is my neighbour?” </a:t>
            </a:r>
          </a:p>
          <a:p>
            <a:pPr algn="l"/>
            <a:endParaRPr lang="en-GB" b="1" i="0" u="none" strike="noStrike" baseline="0" dirty="0">
              <a:latin typeface="Montserrat Light" panose="020B0604020202020204" charset="0"/>
            </a:endParaRPr>
          </a:p>
          <a:p>
            <a:pPr algn="l"/>
            <a:r>
              <a:rPr lang="en-GB" b="1" i="0" u="none" strike="noStrike" baseline="0" dirty="0">
                <a:latin typeface="Montserrat Light" panose="020B0604020202020204" charset="0"/>
              </a:rPr>
              <a:t>In</a:t>
            </a:r>
            <a:r>
              <a:rPr lang="en-GB" b="1" dirty="0">
                <a:latin typeface="Montserrat Light" panose="020B0604020202020204" charset="0"/>
              </a:rPr>
              <a:t> response</a:t>
            </a:r>
            <a:r>
              <a:rPr lang="en-GB" b="1" i="0" u="none" strike="noStrike" baseline="0" dirty="0">
                <a:latin typeface="Montserrat Light" panose="020B0604020202020204" charset="0"/>
              </a:rPr>
              <a:t> Jesus said, “A man was once on his way down from Jerusalem to Jericho and fell into the hands of bandits; they stripped him, beat him and then made off, leaving him half dead. Now a priest happened to be travelling down the same road, but when he saw the man, he passed by on the other side. In the same way a Levite who came to the place saw him, and passed by on the other side. </a:t>
            </a:r>
          </a:p>
          <a:p>
            <a:pPr algn="l"/>
            <a:endParaRPr lang="en-GB" b="1" dirty="0">
              <a:latin typeface="Montserrat Light" panose="020B0604020202020204" charset="0"/>
            </a:endParaRPr>
          </a:p>
          <a:p>
            <a:pPr algn="l"/>
            <a:r>
              <a:rPr lang="en-GB" b="1" i="0" u="none" strike="noStrike" baseline="0" dirty="0">
                <a:latin typeface="Montserrat Light" panose="020B0604020202020204" charset="0"/>
              </a:rPr>
              <a:t>But a Samaritan traveller who came on him was moved with compassion when he saw him. He went up to him and bandaged his wounds, pouring oil and wine on them. He then lifted him onto this own mount and took him to an inn and looked after him. The next day, he took out two denarii and handed them to the innkeeper and said, “Look after him, and on my way back I will make good any expense you have.” Which of these three, do you think, proved himself to be a neighbour of the man who fell into the bandits’ hands?”</a:t>
            </a:r>
          </a:p>
          <a:p>
            <a:pPr algn="l"/>
            <a:endParaRPr lang="en-GB" b="1" dirty="0">
              <a:latin typeface="Montserrat Light" panose="020B0604020202020204" charset="0"/>
            </a:endParaRPr>
          </a:p>
          <a:p>
            <a:pPr algn="l"/>
            <a:r>
              <a:rPr lang="en-GB" b="1" i="0" dirty="0">
                <a:solidFill>
                  <a:srgbClr val="000000"/>
                </a:solidFill>
                <a:effectLst/>
                <a:latin typeface="Montserrat Light" panose="020B0604020202020204" charset="0"/>
              </a:rPr>
              <a:t>The </a:t>
            </a:r>
            <a:r>
              <a:rPr lang="en-GB" b="1" dirty="0">
                <a:solidFill>
                  <a:srgbClr val="000000"/>
                </a:solidFill>
                <a:latin typeface="Montserrat Light" panose="020B0604020202020204" charset="0"/>
              </a:rPr>
              <a:t>lawyer </a:t>
            </a:r>
            <a:r>
              <a:rPr lang="en-GB" b="1" i="0" dirty="0">
                <a:solidFill>
                  <a:srgbClr val="000000"/>
                </a:solidFill>
                <a:effectLst/>
                <a:latin typeface="Montserrat Light" panose="020B0604020202020204" charset="0"/>
              </a:rPr>
              <a:t>answered, “The one who helped him.” Jesus said, “Then you go and do the same.”</a:t>
            </a:r>
          </a:p>
          <a:p>
            <a:pPr algn="l"/>
            <a:endParaRPr lang="en-GB" b="0" i="0" u="none" strike="noStrike" baseline="0" dirty="0">
              <a:latin typeface="Abadi" panose="020B0604020104020204" pitchFamily="34" charset="0"/>
            </a:endParaRPr>
          </a:p>
          <a:p>
            <a:pPr algn="l"/>
            <a:endParaRPr lang="en-GB" dirty="0"/>
          </a:p>
        </p:txBody>
      </p:sp>
    </p:spTree>
    <p:extLst>
      <p:ext uri="{BB962C8B-B14F-4D97-AF65-F5344CB8AC3E}">
        <p14:creationId xmlns:p14="http://schemas.microsoft.com/office/powerpoint/2010/main" val="247648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151735" y="100059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83860" y="284465"/>
            <a:ext cx="9202841" cy="808250"/>
            <a:chOff x="2705562" y="-4415502"/>
            <a:chExt cx="18405680" cy="1616500"/>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398844"/>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Luke 10</a:t>
              </a:r>
              <a:r>
                <a:rPr lang="en-US" sz="3200" b="1" spc="84" dirty="0">
                  <a:solidFill>
                    <a:srgbClr val="FFFFFF"/>
                  </a:solidFill>
                  <a:latin typeface="Montserrat Light Bold"/>
                </a:rPr>
                <a:t>:25-37</a:t>
              </a:r>
            </a:p>
          </p:txBody>
        </p:sp>
      </p:grpSp>
      <p:pic>
        <p:nvPicPr>
          <p:cNvPr id="2" name="Online Media 1" title="Parable of the Good Samaritan">
            <a:hlinkClick r:id="" action="ppaction://media"/>
            <a:extLst>
              <a:ext uri="{FF2B5EF4-FFF2-40B4-BE49-F238E27FC236}">
                <a16:creationId xmlns:a16="http://schemas.microsoft.com/office/drawing/2014/main" id="{C77F0DE3-76EA-4B6A-AC32-B1A0819072FD}"/>
              </a:ext>
            </a:extLst>
          </p:cNvPr>
          <p:cNvPicPr>
            <a:picLocks noRot="1" noChangeAspect="1"/>
          </p:cNvPicPr>
          <p:nvPr>
            <a:videoFile r:link="rId1"/>
          </p:nvPr>
        </p:nvPicPr>
        <p:blipFill>
          <a:blip r:embed="rId3"/>
          <a:stretch>
            <a:fillRect/>
          </a:stretch>
        </p:blipFill>
        <p:spPr>
          <a:xfrm>
            <a:off x="2183130" y="1472488"/>
            <a:ext cx="8001000" cy="5043472"/>
          </a:xfrm>
          <a:prstGeom prst="rect">
            <a:avLst/>
          </a:prstGeom>
        </p:spPr>
      </p:pic>
    </p:spTree>
    <p:extLst>
      <p:ext uri="{BB962C8B-B14F-4D97-AF65-F5344CB8AC3E}">
        <p14:creationId xmlns:p14="http://schemas.microsoft.com/office/powerpoint/2010/main" val="162532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128425" y="1923318"/>
            <a:ext cx="10330886" cy="43597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US" sz="2600" b="1" spc="67" dirty="0">
                <a:solidFill>
                  <a:srgbClr val="4CB8B4"/>
                </a:solidFill>
              </a:rPr>
              <a:t>1 Who does Jesus mean by “</a:t>
            </a:r>
            <a:r>
              <a:rPr lang="en-US" sz="2600" b="1" spc="67" dirty="0" err="1">
                <a:solidFill>
                  <a:srgbClr val="4CB8B4"/>
                </a:solidFill>
              </a:rPr>
              <a:t>neighbour</a:t>
            </a:r>
            <a:r>
              <a:rPr lang="en-US" sz="2600" b="1" spc="67" dirty="0">
                <a:solidFill>
                  <a:srgbClr val="4CB8B4"/>
                </a:solidFill>
              </a:rPr>
              <a:t>”?  </a:t>
            </a:r>
          </a:p>
          <a:p>
            <a:pPr>
              <a:lnSpc>
                <a:spcPct val="150000"/>
              </a:lnSpc>
            </a:pPr>
            <a:endParaRPr lang="en-US" sz="2600" b="1" spc="67" dirty="0">
              <a:solidFill>
                <a:srgbClr val="4CB8B4"/>
              </a:solidFill>
            </a:endParaRPr>
          </a:p>
          <a:p>
            <a:pPr>
              <a:lnSpc>
                <a:spcPts val="5039"/>
              </a:lnSpc>
            </a:pPr>
            <a:r>
              <a:rPr lang="en-US" sz="2600" b="1" spc="67" dirty="0">
                <a:solidFill>
                  <a:srgbClr val="4CB8B4"/>
                </a:solidFill>
              </a:rPr>
              <a:t>2 Discuss a time when someone helped you.</a:t>
            </a:r>
          </a:p>
          <a:p>
            <a:pPr>
              <a:lnSpc>
                <a:spcPts val="5039"/>
              </a:lnSpc>
            </a:pPr>
            <a:endParaRPr lang="en-US" sz="2600" b="1" spc="67" dirty="0">
              <a:solidFill>
                <a:srgbClr val="4CB8B4"/>
              </a:solidFill>
            </a:endParaRPr>
          </a:p>
          <a:p>
            <a:pPr>
              <a:lnSpc>
                <a:spcPts val="5039"/>
              </a:lnSpc>
            </a:pPr>
            <a:r>
              <a:rPr lang="en-US" sz="2600" b="1" spc="67" dirty="0">
                <a:solidFill>
                  <a:srgbClr val="4CB8B4"/>
                </a:solidFill>
              </a:rPr>
              <a:t>3 Are you responsible for the well-being of people you don’t know?</a:t>
            </a:r>
          </a:p>
          <a:p>
            <a:pPr algn="ctr">
              <a:lnSpc>
                <a:spcPts val="5039"/>
              </a:lnSpc>
            </a:pPr>
            <a:endParaRPr lang="en-US" sz="2800" b="1" spc="67" dirty="0">
              <a:solidFill>
                <a:srgbClr val="4CB8B4"/>
              </a:solidFill>
              <a:latin typeface="Montserrat Light"/>
            </a:endParaRPr>
          </a:p>
          <a:p>
            <a:pPr algn="ctr">
              <a:lnSpc>
                <a:spcPts val="5039"/>
              </a:lnSpc>
            </a:pPr>
            <a:endParaRPr lang="en-US" sz="3360" spc="67" dirty="0">
              <a:solidFill>
                <a:srgbClr val="4CB8B4"/>
              </a:solidFill>
              <a:latin typeface="Montserrat Light"/>
            </a:endParaRPr>
          </a:p>
        </p:txBody>
      </p:sp>
      <p:grpSp>
        <p:nvGrpSpPr>
          <p:cNvPr id="10" name="Group 10"/>
          <p:cNvGrpSpPr/>
          <p:nvPr/>
        </p:nvGrpSpPr>
        <p:grpSpPr>
          <a:xfrm>
            <a:off x="902626" y="2828014"/>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270679" y="2737800"/>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654090" y="5093817"/>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1350356" y="5262894"/>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103416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734766" y="-705850"/>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38995" y="108493"/>
            <a:ext cx="9202841" cy="808250"/>
            <a:chOff x="2705562" y="-4415502"/>
            <a:chExt cx="18405680" cy="1616500"/>
          </a:xfrm>
        </p:grpSpPr>
        <p:sp>
          <p:nvSpPr>
            <p:cNvPr id="12" name="TextBox 12"/>
            <p:cNvSpPr txBox="1"/>
            <p:nvPr/>
          </p:nvSpPr>
          <p:spPr>
            <a:xfrm>
              <a:off x="2705562" y="-4407688"/>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505101" y="-4415502"/>
              <a:ext cx="9606141" cy="1398844"/>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Matthew 25:31-46</a:t>
              </a:r>
              <a:endParaRPr lang="en-US" sz="3200" b="1"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40569" y="963910"/>
            <a:ext cx="12062024" cy="6555641"/>
          </a:xfrm>
          <a:prstGeom prst="rect">
            <a:avLst/>
          </a:prstGeom>
          <a:noFill/>
        </p:spPr>
        <p:txBody>
          <a:bodyPr wrap="square" rtlCol="0">
            <a:spAutoFit/>
          </a:bodyPr>
          <a:lstStyle/>
          <a:p>
            <a:pPr algn="l"/>
            <a:r>
              <a:rPr lang="en-GB" sz="1600" b="0" i="0" dirty="0">
                <a:solidFill>
                  <a:srgbClr val="000000"/>
                </a:solidFill>
                <a:effectLst/>
                <a:latin typeface="Arial Rounded MT Bold" panose="020F0704030504030204" pitchFamily="34" charset="0"/>
              </a:rPr>
              <a:t>The Son of Man will come again in his great glory. All his angels will come with him. He will be King and sit on his great throne. All the people of the world will be gathered before him. Then he will separate them into two groups as a shepherd separates the sheep from the goats. The Son of Man will put the sheep, the good people, on his right and the goats, the bad people, on his left.</a:t>
            </a:r>
          </a:p>
          <a:p>
            <a:pPr algn="l"/>
            <a:endParaRPr lang="en-GB" sz="1600" b="0" i="0" dirty="0">
              <a:solidFill>
                <a:srgbClr val="000000"/>
              </a:solidFill>
              <a:effectLst/>
              <a:latin typeface="Arial Rounded MT Bold" panose="020F0704030504030204" pitchFamily="34" charset="0"/>
            </a:endParaRPr>
          </a:p>
          <a:p>
            <a:pPr algn="l"/>
            <a:r>
              <a:rPr lang="en-GB" sz="1600" b="0" i="0" dirty="0">
                <a:solidFill>
                  <a:srgbClr val="000000"/>
                </a:solidFill>
                <a:effectLst/>
                <a:latin typeface="Arial Rounded MT Bold" panose="020F0704030504030204" pitchFamily="34" charset="0"/>
              </a:rPr>
              <a:t>Then the King will say to the good people on his right, ‘Come. My Father has given you his blessing. Come and receive the kingdom God has prepared for you since the world was made. I was hungry, and you gave me food. I was thirsty, and you gave me something to drink. I was alone and away from home, and you invited me into your house. I was without clothes, and you gave me something to wear. I was sick, and you cared for me. I was in prison, and you visited me.’</a:t>
            </a:r>
          </a:p>
          <a:p>
            <a:pPr algn="l"/>
            <a:r>
              <a:rPr lang="en-GB" sz="1600" b="0" i="0" dirty="0">
                <a:solidFill>
                  <a:srgbClr val="000000"/>
                </a:solidFill>
                <a:effectLst/>
                <a:latin typeface="Arial Rounded MT Bold" panose="020F0704030504030204" pitchFamily="34" charset="0"/>
              </a:rPr>
              <a:t>Then the good people will answer, ‘Lord, when did we see you hungry and give you food? When did we see you thirsty and give you something to drink? When did we see you alone and away from home and invite you into our house? When did we see you without clothes and give you something to wear? When did we see you sick or in prison and care for you?’</a:t>
            </a:r>
          </a:p>
          <a:p>
            <a:pPr algn="l"/>
            <a:endParaRPr lang="en-GB" sz="1600" b="0" i="0" dirty="0">
              <a:solidFill>
                <a:srgbClr val="000000"/>
              </a:solidFill>
              <a:effectLst/>
              <a:latin typeface="Arial Rounded MT Bold" panose="020F0704030504030204" pitchFamily="34" charset="0"/>
            </a:endParaRPr>
          </a:p>
          <a:p>
            <a:pPr algn="l"/>
            <a:r>
              <a:rPr lang="en-GB" sz="1600" b="0" i="0" dirty="0">
                <a:solidFill>
                  <a:srgbClr val="000000"/>
                </a:solidFill>
                <a:effectLst/>
                <a:latin typeface="Arial Rounded MT Bold" panose="020F0704030504030204" pitchFamily="34" charset="0"/>
              </a:rPr>
              <a:t>Then the King will answer, ‘I tell you the truth. Anything you did for any of my people here, you also did for me.’ Then the King will say to those on his left, ‘Go away from me. God has said that you will be punished. Go into the fire that burns forever. That fire was prepared for the devil and his helpers. I was hungry, and you gave me nothing to eat. I was thirsty, and you gave me nothing to drink. I was alone and away from home, and you did not invite me into your house. I was without clothes, and you gave me nothing to wear. I was sick and in prison, and you did not care for me.’</a:t>
            </a:r>
          </a:p>
          <a:p>
            <a:pPr algn="l"/>
            <a:endParaRPr lang="en-GB" sz="1600" b="0" i="0" dirty="0">
              <a:solidFill>
                <a:srgbClr val="000000"/>
              </a:solidFill>
              <a:effectLst/>
              <a:latin typeface="Arial Rounded MT Bold" panose="020F0704030504030204" pitchFamily="34" charset="0"/>
            </a:endParaRPr>
          </a:p>
          <a:p>
            <a:pPr algn="l"/>
            <a:r>
              <a:rPr lang="en-GB" sz="1600" b="0" i="0" dirty="0">
                <a:solidFill>
                  <a:srgbClr val="000000"/>
                </a:solidFill>
                <a:effectLst/>
                <a:latin typeface="Arial Rounded MT Bold" panose="020F0704030504030204" pitchFamily="34" charset="0"/>
              </a:rPr>
              <a:t>Then those people will answer, ‘Lord, when did we see you hungry or thirsty? When did we see you alone and away from home? Or when did we see you without clothes or sick or in prison? When did we see these things and not help you?’</a:t>
            </a:r>
          </a:p>
          <a:p>
            <a:pPr algn="l"/>
            <a:r>
              <a:rPr lang="en-GB" sz="1600" b="0" i="0" dirty="0">
                <a:solidFill>
                  <a:srgbClr val="000000"/>
                </a:solidFill>
                <a:effectLst/>
                <a:latin typeface="Arial Rounded MT Bold" panose="020F0704030504030204" pitchFamily="34" charset="0"/>
              </a:rPr>
              <a:t>Then the King will answer, ‘I tell you the truth. Anything you refused to do for any of my people here, you refused to do for me.’ These people will go off to be punished forever. But the good people will go to live forever.</a:t>
            </a:r>
          </a:p>
          <a:p>
            <a:pPr algn="l"/>
            <a:endParaRPr lang="en-GB" b="0" i="0" u="none" strike="noStrike" baseline="0" dirty="0">
              <a:latin typeface="Abadi" panose="020B0604020104020204" pitchFamily="34" charset="0"/>
            </a:endParaRPr>
          </a:p>
          <a:p>
            <a:pPr algn="l"/>
            <a:endParaRPr lang="en-GB" dirty="0"/>
          </a:p>
        </p:txBody>
      </p:sp>
    </p:spTree>
    <p:extLst>
      <p:ext uri="{BB962C8B-B14F-4D97-AF65-F5344CB8AC3E}">
        <p14:creationId xmlns:p14="http://schemas.microsoft.com/office/powerpoint/2010/main" val="3455274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518094" y="1806521"/>
            <a:ext cx="9018586" cy="449796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US" sz="2933" b="1" spc="67" dirty="0">
                <a:solidFill>
                  <a:srgbClr val="4CB8B4"/>
                </a:solidFill>
                <a:latin typeface="Montserrat Semi-Bold" panose="020B0604020202020204" charset="0"/>
              </a:rPr>
              <a:t>1</a:t>
            </a:r>
            <a:r>
              <a:rPr lang="en-GB" sz="1800" b="1" i="0" u="none" strike="noStrike" baseline="0" dirty="0">
                <a:latin typeface="SourceSansPro-Regular"/>
              </a:rPr>
              <a:t> </a:t>
            </a:r>
            <a:r>
              <a:rPr lang="en-GB" sz="2800" b="1" i="0" u="none" strike="noStrike" baseline="0" dirty="0">
                <a:solidFill>
                  <a:srgbClr val="009999"/>
                </a:solidFill>
                <a:latin typeface="Montserrat Semi-Bold" panose="020B0604020202020204" charset="0"/>
              </a:rPr>
              <a:t>Brainstorm some ideas for putting this teaching into practice with your partner. </a:t>
            </a:r>
          </a:p>
          <a:p>
            <a:pPr algn="l"/>
            <a:endParaRPr lang="en-GB" sz="2800" b="1" dirty="0">
              <a:solidFill>
                <a:srgbClr val="009999"/>
              </a:solidFill>
              <a:latin typeface="Montserrat Semi-Bold" panose="020B0604020202020204" charset="0"/>
            </a:endParaRPr>
          </a:p>
          <a:p>
            <a:pPr algn="l"/>
            <a:r>
              <a:rPr lang="en-GB" sz="2800" b="1" i="0" u="none" strike="noStrike" baseline="0" dirty="0">
                <a:solidFill>
                  <a:srgbClr val="009999"/>
                </a:solidFill>
                <a:latin typeface="Montserrat Semi-Bold" panose="020B0604020202020204" charset="0"/>
              </a:rPr>
              <a:t>2 Can you think of a time when you reached out to help someone?</a:t>
            </a:r>
          </a:p>
          <a:p>
            <a:pPr algn="l"/>
            <a:endParaRPr lang="en-GB" sz="2800" b="1" i="0" u="none" strike="noStrike" baseline="0" dirty="0">
              <a:solidFill>
                <a:srgbClr val="009999"/>
              </a:solidFill>
              <a:latin typeface="Montserrat Semi-Bold" panose="020B0604020202020204" charset="0"/>
            </a:endParaRPr>
          </a:p>
          <a:p>
            <a:pPr algn="l"/>
            <a:r>
              <a:rPr lang="en-GB" sz="2800" b="1" i="0" u="none" strike="noStrike" baseline="0" dirty="0">
                <a:solidFill>
                  <a:srgbClr val="009999"/>
                </a:solidFill>
                <a:latin typeface="Montserrat Semi-Bold" panose="020B0604020202020204" charset="0"/>
              </a:rPr>
              <a:t>3 In the future how could you try and see Jesus in your neighbour?</a:t>
            </a:r>
          </a:p>
          <a:p>
            <a:pPr algn="l"/>
            <a:r>
              <a:rPr lang="en-US" sz="2933" spc="67" dirty="0">
                <a:solidFill>
                  <a:srgbClr val="4CB8B4"/>
                </a:solidFill>
                <a:latin typeface="Montserrat Semi-Bold" panose="020B0604020202020204" charset="0"/>
              </a:rPr>
              <a:t>	</a:t>
            </a:r>
            <a:endParaRPr lang="en-US" sz="3360" spc="67" dirty="0">
              <a:solidFill>
                <a:srgbClr val="4CB8B4"/>
              </a:solidFill>
              <a:latin typeface="Montserrat Light"/>
            </a:endParaRPr>
          </a:p>
          <a:p>
            <a:pPr>
              <a:lnSpc>
                <a:spcPts val="5039"/>
              </a:lnSpc>
            </a:pPr>
            <a:endParaRPr lang="en-US" sz="3360" spc="67" dirty="0">
              <a:solidFill>
                <a:srgbClr val="4CB8B4"/>
              </a:solidFill>
              <a:latin typeface="Montserrat Light"/>
            </a:endParaRPr>
          </a:p>
        </p:txBody>
      </p:sp>
      <p:grpSp>
        <p:nvGrpSpPr>
          <p:cNvPr id="10" name="Group 10"/>
          <p:cNvGrpSpPr/>
          <p:nvPr/>
        </p:nvGrpSpPr>
        <p:grpSpPr>
          <a:xfrm>
            <a:off x="1980190" y="1806521"/>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972506" y="3232355"/>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891998" y="4710469"/>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1994412" y="5893209"/>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663205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3663291" y="53951"/>
            <a:ext cx="5260307" cy="1429248"/>
            <a:chOff x="6464424" y="-4199624"/>
            <a:chExt cx="10520613" cy="2858496"/>
          </a:xfrm>
        </p:grpSpPr>
        <p:sp>
          <p:nvSpPr>
            <p:cNvPr id="12" name="TextBox 12"/>
            <p:cNvSpPr txBox="1"/>
            <p:nvPr/>
          </p:nvSpPr>
          <p:spPr>
            <a:xfrm>
              <a:off x="6464424" y="-419962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T</a:t>
              </a:r>
              <a:r>
                <a:rPr lang="en-US" sz="4448" spc="89" dirty="0">
                  <a:solidFill>
                    <a:srgbClr val="FF7477"/>
                  </a:solidFill>
                  <a:latin typeface="Montserrat Light Bold"/>
                </a:rPr>
                <a:t>he Church Story</a:t>
              </a:r>
            </a:p>
          </p:txBody>
        </p:sp>
        <p:sp>
          <p:nvSpPr>
            <p:cNvPr id="13" name="TextBox 13"/>
            <p:cNvSpPr txBox="1"/>
            <p:nvPr/>
          </p:nvSpPr>
          <p:spPr>
            <a:xfrm>
              <a:off x="6873480" y="-2800118"/>
              <a:ext cx="9606141" cy="1458990"/>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230" spc="84" dirty="0">
                  <a:solidFill>
                    <a:srgbClr val="FFFFFF"/>
                  </a:solidFill>
                  <a:latin typeface="Montserrat Classic Bold"/>
                </a:rPr>
                <a:t>Mother Teresa</a:t>
              </a:r>
              <a:endParaRPr lang="en-US" sz="4230" spc="84" dirty="0">
                <a:solidFill>
                  <a:srgbClr val="FFFFFF"/>
                </a:solidFill>
                <a:latin typeface="Montserrat Light Bold"/>
              </a:endParaRPr>
            </a:p>
          </p:txBody>
        </p:sp>
      </p:grpSp>
      <p:pic>
        <p:nvPicPr>
          <p:cNvPr id="2" name="Online Media 1" title="Mother Teresa - 20th Century Humanitarian | Biography">
            <a:hlinkClick r:id="" action="ppaction://media"/>
            <a:extLst>
              <a:ext uri="{FF2B5EF4-FFF2-40B4-BE49-F238E27FC236}">
                <a16:creationId xmlns:a16="http://schemas.microsoft.com/office/drawing/2014/main" id="{03134BC1-F600-4294-B75B-FA165F179FC5}"/>
              </a:ext>
            </a:extLst>
          </p:cNvPr>
          <p:cNvPicPr>
            <a:picLocks noRot="1" noChangeAspect="1"/>
          </p:cNvPicPr>
          <p:nvPr>
            <a:videoFile r:link="rId1"/>
          </p:nvPr>
        </p:nvPicPr>
        <p:blipFill>
          <a:blip r:embed="rId3"/>
          <a:stretch>
            <a:fillRect/>
          </a:stretch>
        </p:blipFill>
        <p:spPr>
          <a:xfrm>
            <a:off x="1908810" y="1684547"/>
            <a:ext cx="8721090" cy="4892246"/>
          </a:xfrm>
          <a:prstGeom prst="rect">
            <a:avLst/>
          </a:prstGeom>
        </p:spPr>
      </p:pic>
    </p:spTree>
    <p:extLst>
      <p:ext uri="{BB962C8B-B14F-4D97-AF65-F5344CB8AC3E}">
        <p14:creationId xmlns:p14="http://schemas.microsoft.com/office/powerpoint/2010/main" val="38344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518094" y="1806521"/>
            <a:ext cx="9823974" cy="5282536"/>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ct val="150000"/>
              </a:lnSpc>
            </a:pPr>
            <a:r>
              <a:rPr lang="en-US" sz="2933" b="1" spc="67" dirty="0">
                <a:solidFill>
                  <a:srgbClr val="4CB8B4"/>
                </a:solidFill>
                <a:latin typeface="Montserrat Light"/>
              </a:rPr>
              <a:t>1 What did you learn from the video?</a:t>
            </a:r>
          </a:p>
          <a:p>
            <a:pPr marL="514350" indent="-514350">
              <a:lnSpc>
                <a:spcPct val="150000"/>
              </a:lnSpc>
              <a:buAutoNum type="arabicPlain"/>
            </a:pPr>
            <a:endParaRPr lang="en-US" sz="2933" b="1" spc="67" dirty="0">
              <a:solidFill>
                <a:srgbClr val="4CB8B4"/>
              </a:solidFill>
              <a:latin typeface="Montserrat Light"/>
            </a:endParaRPr>
          </a:p>
          <a:p>
            <a:pPr>
              <a:lnSpc>
                <a:spcPct val="150000"/>
              </a:lnSpc>
            </a:pPr>
            <a:r>
              <a:rPr lang="en-US" sz="2933" b="1" spc="67" dirty="0">
                <a:solidFill>
                  <a:srgbClr val="4CB8B4"/>
                </a:solidFill>
                <a:latin typeface="Montserrat Light"/>
              </a:rPr>
              <a:t>2 How can helping your </a:t>
            </a:r>
            <a:r>
              <a:rPr lang="en-US" sz="2933" b="1" spc="67" dirty="0" err="1">
                <a:solidFill>
                  <a:srgbClr val="4CB8B4"/>
                </a:solidFill>
                <a:latin typeface="Montserrat Light"/>
              </a:rPr>
              <a:t>neighbour</a:t>
            </a:r>
            <a:r>
              <a:rPr lang="en-US" sz="2933" b="1" spc="67" dirty="0">
                <a:solidFill>
                  <a:srgbClr val="4CB8B4"/>
                </a:solidFill>
                <a:latin typeface="Montserrat Light"/>
              </a:rPr>
              <a:t> affect your school, community or world?</a:t>
            </a:r>
          </a:p>
          <a:p>
            <a:pPr>
              <a:lnSpc>
                <a:spcPct val="150000"/>
              </a:lnSpc>
            </a:pPr>
            <a:endParaRPr lang="en-US" sz="2933" b="1" spc="67" dirty="0">
              <a:solidFill>
                <a:srgbClr val="4CB8B4"/>
              </a:solidFill>
              <a:latin typeface="Montserrat Light"/>
            </a:endParaRPr>
          </a:p>
          <a:p>
            <a:pPr>
              <a:lnSpc>
                <a:spcPct val="150000"/>
              </a:lnSpc>
            </a:pPr>
            <a:r>
              <a:rPr lang="en-US" sz="2933" b="1" spc="67" dirty="0">
                <a:solidFill>
                  <a:srgbClr val="4CB8B4"/>
                </a:solidFill>
                <a:latin typeface="Montserrat Semi-Bold" panose="020B0604020202020204" charset="0"/>
              </a:rPr>
              <a:t>3  Is it possible to love someone you don’t know? </a:t>
            </a:r>
          </a:p>
          <a:p>
            <a:pPr>
              <a:lnSpc>
                <a:spcPts val="5039"/>
              </a:lnSpc>
            </a:pPr>
            <a:endParaRPr lang="en-US" sz="3360" spc="67" dirty="0">
              <a:solidFill>
                <a:srgbClr val="4CB8B4"/>
              </a:solidFill>
              <a:latin typeface="Montserrat Light"/>
            </a:endParaRPr>
          </a:p>
          <a:p>
            <a:pPr>
              <a:lnSpc>
                <a:spcPts val="5039"/>
              </a:lnSpc>
            </a:pPr>
            <a:endParaRPr lang="en-US" sz="3360" spc="67" dirty="0">
              <a:solidFill>
                <a:srgbClr val="4CB8B4"/>
              </a:solidFill>
              <a:latin typeface="Montserrat Light"/>
            </a:endParaRPr>
          </a:p>
        </p:txBody>
      </p:sp>
      <p:grpSp>
        <p:nvGrpSpPr>
          <p:cNvPr id="10" name="Group 10"/>
          <p:cNvGrpSpPr/>
          <p:nvPr/>
        </p:nvGrpSpPr>
        <p:grpSpPr>
          <a:xfrm>
            <a:off x="1980190" y="1806521"/>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972506" y="3232355"/>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891998" y="4710469"/>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1994412" y="5893209"/>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3989538" y="190298"/>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3561392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6872055F5C855448FCD14E8E58885B9" ma:contentTypeVersion="16" ma:contentTypeDescription="Create a new document." ma:contentTypeScope="" ma:versionID="3da90444a553ab6922e48f09f4cd4f86">
  <xsd:schema xmlns:xsd="http://www.w3.org/2001/XMLSchema" xmlns:xs="http://www.w3.org/2001/XMLSchema" xmlns:p="http://schemas.microsoft.com/office/2006/metadata/properties" xmlns:ns2="c84c125b-b306-4971-93e8-3321679e4ad2" xmlns:ns3="5ccac9e0-9e4c-4a67-979c-7d1d52992d79" targetNamespace="http://schemas.microsoft.com/office/2006/metadata/properties" ma:root="true" ma:fieldsID="d737fee9b37dfeb317f4137703ccfc28" ns2:_="" ns3:_="">
    <xsd:import namespace="c84c125b-b306-4971-93e8-3321679e4ad2"/>
    <xsd:import namespace="5ccac9e0-9e4c-4a67-979c-7d1d52992d7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c125b-b306-4971-93e8-3321679e4a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d1c524a-41e7-4087-b5c8-ec83951254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cac9e0-9e4c-4a67-979c-7d1d52992d7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5e22ce-6bb3-4229-9968-e86d28e6eb21}" ma:internalName="TaxCatchAll" ma:showField="CatchAllData" ma:web="5ccac9e0-9e4c-4a67-979c-7d1d52992d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ccac9e0-9e4c-4a67-979c-7d1d52992d79" xsi:nil="true"/>
    <lcf76f155ced4ddcb4097134ff3c332f xmlns="c84c125b-b306-4971-93e8-3321679e4ad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AABBFEA-7075-4E44-9C7C-1C613E2A5DCD}">
  <ds:schemaRefs>
    <ds:schemaRef ds:uri="http://schemas.microsoft.com/sharepoint/v3/contenttype/forms"/>
  </ds:schemaRefs>
</ds:datastoreItem>
</file>

<file path=customXml/itemProps2.xml><?xml version="1.0" encoding="utf-8"?>
<ds:datastoreItem xmlns:ds="http://schemas.openxmlformats.org/officeDocument/2006/customXml" ds:itemID="{9ADCA281-A18D-4610-8B77-4D251E895737}"/>
</file>

<file path=customXml/itemProps3.xml><?xml version="1.0" encoding="utf-8"?>
<ds:datastoreItem xmlns:ds="http://schemas.openxmlformats.org/officeDocument/2006/customXml" ds:itemID="{9A0250CF-10F9-4EF9-B906-44BD840CF43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11281</TotalTime>
  <Words>1559</Words>
  <Application>Microsoft Office PowerPoint</Application>
  <PresentationFormat>Widescreen</PresentationFormat>
  <Paragraphs>95</Paragraphs>
  <Slides>12</Slides>
  <Notes>0</Notes>
  <HiddenSlides>0</HiddenSlides>
  <MMClips>3</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Abadi</vt:lpstr>
      <vt:lpstr>Arial</vt:lpstr>
      <vt:lpstr>Arial Rounded MT Bold</vt:lpstr>
      <vt:lpstr>Calibri</vt:lpstr>
      <vt:lpstr>Montserrat</vt:lpstr>
      <vt:lpstr>Montserrat Classic Bold</vt:lpstr>
      <vt:lpstr>Montserrat Light</vt:lpstr>
      <vt:lpstr>Montserrat Light Bold</vt:lpstr>
      <vt:lpstr>Montserrat Semi-Bold</vt:lpstr>
      <vt:lpstr>SourceSansPro-Regular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Martinez</dc:creator>
  <cp:lastModifiedBy>Sophie Reed</cp:lastModifiedBy>
  <cp:revision>34</cp:revision>
  <dcterms:created xsi:type="dcterms:W3CDTF">2020-11-02T13:05:55Z</dcterms:created>
  <dcterms:modified xsi:type="dcterms:W3CDTF">2021-05-12T12:39:50Z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0x010100C6872055F5C855448FCD14E8E58885B9</vt:lpwstr>
  </property>
</Properties>
</file>