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3" r:id="rId5"/>
    <p:sldId id="260" r:id="rId6"/>
    <p:sldId id="261" r:id="rId7"/>
    <p:sldId id="268" r:id="rId8"/>
    <p:sldId id="269" r:id="rId9"/>
    <p:sldId id="258" r:id="rId10"/>
    <p:sldId id="259" r:id="rId11"/>
    <p:sldId id="266" r:id="rId12"/>
    <p:sldId id="267" r:id="rId13"/>
    <p:sldId id="264" r:id="rId14"/>
    <p:sldId id="265" r:id="rId15"/>
  </p:sldIdLst>
  <p:sldSz cx="18288000" cy="10287000"/>
  <p:notesSz cx="6858000" cy="9144000"/>
  <p:embeddedFontLst>
    <p:embeddedFont>
      <p:font typeface="Arimo" panose="020B0604020202020204" charset="0"/>
      <p:regular r:id="rId16"/>
    </p:embeddedFont>
    <p:embeddedFont>
      <p:font typeface="Barlow Condensed Bold" panose="020B0604020202020204" charset="0"/>
      <p:regular r:id="rId17"/>
    </p:embeddedFont>
    <p:embeddedFont>
      <p:font typeface="Calibri" panose="020F0502020204030204" pitchFamily="34" charset="0"/>
      <p:regular r:id="rId18"/>
      <p:bold r:id="rId19"/>
      <p:italic r:id="rId20"/>
      <p:boldItalic r:id="rId21"/>
    </p:embeddedFont>
    <p:embeddedFont>
      <p:font typeface="Heebo Regular" panose="020B0604020202020204" charset="-79"/>
      <p:regular r:id="rId22"/>
    </p:embeddedFont>
    <p:embeddedFont>
      <p:font typeface="Heebo Regular Bold" panose="020B0604020202020204" charset="-79"/>
      <p:regular r:id="rId23"/>
    </p:embeddedFont>
    <p:embeddedFont>
      <p:font typeface="Karumbi"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D35C9-A719-496E-8076-0DC6559DE51B}" v="16" dt="2020-11-18T13:47:57.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Reed" userId="6cd2ba07-f40e-4097-b98d-3f46e87e23d4" providerId="ADAL" clId="{AB9D35C9-A719-496E-8076-0DC6559DE51B}"/>
    <pc:docChg chg="addSld delSld modSld">
      <pc:chgData name="Sophie Reed" userId="6cd2ba07-f40e-4097-b98d-3f46e87e23d4" providerId="ADAL" clId="{AB9D35C9-A719-496E-8076-0DC6559DE51B}" dt="2020-11-18T13:47:57.173" v="15"/>
      <pc:docMkLst>
        <pc:docMk/>
      </pc:docMkLst>
      <pc:sldChg chg="modAnim">
        <pc:chgData name="Sophie Reed" userId="6cd2ba07-f40e-4097-b98d-3f46e87e23d4" providerId="ADAL" clId="{AB9D35C9-A719-496E-8076-0DC6559DE51B}" dt="2020-11-18T13:46:49.394" v="1"/>
        <pc:sldMkLst>
          <pc:docMk/>
          <pc:sldMk cId="0" sldId="257"/>
        </pc:sldMkLst>
      </pc:sldChg>
      <pc:sldChg chg="modAnim">
        <pc:chgData name="Sophie Reed" userId="6cd2ba07-f40e-4097-b98d-3f46e87e23d4" providerId="ADAL" clId="{AB9D35C9-A719-496E-8076-0DC6559DE51B}" dt="2020-11-18T13:47:10.315" v="8"/>
        <pc:sldMkLst>
          <pc:docMk/>
          <pc:sldMk cId="0" sldId="258"/>
        </pc:sldMkLst>
      </pc:sldChg>
      <pc:sldChg chg="modAnim">
        <pc:chgData name="Sophie Reed" userId="6cd2ba07-f40e-4097-b98d-3f46e87e23d4" providerId="ADAL" clId="{AB9D35C9-A719-496E-8076-0DC6559DE51B}" dt="2020-11-18T13:47:13.590" v="9"/>
        <pc:sldMkLst>
          <pc:docMk/>
          <pc:sldMk cId="0" sldId="259"/>
        </pc:sldMkLst>
      </pc:sldChg>
      <pc:sldChg chg="modAnim">
        <pc:chgData name="Sophie Reed" userId="6cd2ba07-f40e-4097-b98d-3f46e87e23d4" providerId="ADAL" clId="{AB9D35C9-A719-496E-8076-0DC6559DE51B}" dt="2020-11-18T13:46:59.515" v="4"/>
        <pc:sldMkLst>
          <pc:docMk/>
          <pc:sldMk cId="0" sldId="260"/>
        </pc:sldMkLst>
      </pc:sldChg>
      <pc:sldChg chg="modAnim">
        <pc:chgData name="Sophie Reed" userId="6cd2ba07-f40e-4097-b98d-3f46e87e23d4" providerId="ADAL" clId="{AB9D35C9-A719-496E-8076-0DC6559DE51B}" dt="2020-11-18T13:47:02.139" v="5"/>
        <pc:sldMkLst>
          <pc:docMk/>
          <pc:sldMk cId="0" sldId="261"/>
        </pc:sldMkLst>
      </pc:sldChg>
      <pc:sldChg chg="modAnim">
        <pc:chgData name="Sophie Reed" userId="6cd2ba07-f40e-4097-b98d-3f46e87e23d4" providerId="ADAL" clId="{AB9D35C9-A719-496E-8076-0DC6559DE51B}" dt="2020-11-18T13:46:53.835" v="2"/>
        <pc:sldMkLst>
          <pc:docMk/>
          <pc:sldMk cId="0" sldId="262"/>
        </pc:sldMkLst>
      </pc:sldChg>
      <pc:sldChg chg="modAnim">
        <pc:chgData name="Sophie Reed" userId="6cd2ba07-f40e-4097-b98d-3f46e87e23d4" providerId="ADAL" clId="{AB9D35C9-A719-496E-8076-0DC6559DE51B}" dt="2020-11-18T13:46:56.579" v="3"/>
        <pc:sldMkLst>
          <pc:docMk/>
          <pc:sldMk cId="0" sldId="263"/>
        </pc:sldMkLst>
      </pc:sldChg>
      <pc:sldChg chg="modAnim">
        <pc:chgData name="Sophie Reed" userId="6cd2ba07-f40e-4097-b98d-3f46e87e23d4" providerId="ADAL" clId="{AB9D35C9-A719-496E-8076-0DC6559DE51B}" dt="2020-11-18T13:47:22.086" v="12"/>
        <pc:sldMkLst>
          <pc:docMk/>
          <pc:sldMk cId="0" sldId="264"/>
        </pc:sldMkLst>
      </pc:sldChg>
      <pc:sldChg chg="modAnim">
        <pc:chgData name="Sophie Reed" userId="6cd2ba07-f40e-4097-b98d-3f46e87e23d4" providerId="ADAL" clId="{AB9D35C9-A719-496E-8076-0DC6559DE51B}" dt="2020-11-18T13:47:25.483" v="13"/>
        <pc:sldMkLst>
          <pc:docMk/>
          <pc:sldMk cId="0" sldId="265"/>
        </pc:sldMkLst>
      </pc:sldChg>
      <pc:sldChg chg="modAnim">
        <pc:chgData name="Sophie Reed" userId="6cd2ba07-f40e-4097-b98d-3f46e87e23d4" providerId="ADAL" clId="{AB9D35C9-A719-496E-8076-0DC6559DE51B}" dt="2020-11-18T13:47:16.502" v="10"/>
        <pc:sldMkLst>
          <pc:docMk/>
          <pc:sldMk cId="0" sldId="266"/>
        </pc:sldMkLst>
      </pc:sldChg>
      <pc:sldChg chg="modAnim">
        <pc:chgData name="Sophie Reed" userId="6cd2ba07-f40e-4097-b98d-3f46e87e23d4" providerId="ADAL" clId="{AB9D35C9-A719-496E-8076-0DC6559DE51B}" dt="2020-11-18T13:47:19.597" v="11"/>
        <pc:sldMkLst>
          <pc:docMk/>
          <pc:sldMk cId="0" sldId="267"/>
        </pc:sldMkLst>
      </pc:sldChg>
      <pc:sldChg chg="modAnim">
        <pc:chgData name="Sophie Reed" userId="6cd2ba07-f40e-4097-b98d-3f46e87e23d4" providerId="ADAL" clId="{AB9D35C9-A719-496E-8076-0DC6559DE51B}" dt="2020-11-18T13:47:04.627" v="6"/>
        <pc:sldMkLst>
          <pc:docMk/>
          <pc:sldMk cId="0" sldId="268"/>
        </pc:sldMkLst>
      </pc:sldChg>
      <pc:sldChg chg="modAnim">
        <pc:chgData name="Sophie Reed" userId="6cd2ba07-f40e-4097-b98d-3f46e87e23d4" providerId="ADAL" clId="{AB9D35C9-A719-496E-8076-0DC6559DE51B}" dt="2020-11-18T13:47:07.546" v="7"/>
        <pc:sldMkLst>
          <pc:docMk/>
          <pc:sldMk cId="0" sldId="269"/>
        </pc:sldMkLst>
      </pc:sldChg>
      <pc:sldChg chg="add del setBg">
        <pc:chgData name="Sophie Reed" userId="6cd2ba07-f40e-4097-b98d-3f46e87e23d4" providerId="ADAL" clId="{AB9D35C9-A719-496E-8076-0DC6559DE51B}" dt="2020-11-18T13:47:57.173" v="15"/>
        <pc:sldMkLst>
          <pc:docMk/>
          <pc:sldMk cId="0" sldId="270"/>
        </pc:sldMkLst>
      </pc:sldChg>
      <pc:sldChg chg="add del setBg">
        <pc:chgData name="Sophie Reed" userId="6cd2ba07-f40e-4097-b98d-3f46e87e23d4" providerId="ADAL" clId="{AB9D35C9-A719-496E-8076-0DC6559DE51B}" dt="2020-11-18T13:47:57.173" v="15"/>
        <pc:sldMkLst>
          <pc:docMk/>
          <pc:sldMk cId="0" sldId="271"/>
        </pc:sldMkLst>
      </pc:sldChg>
      <pc:sldChg chg="add del setBg">
        <pc:chgData name="Sophie Reed" userId="6cd2ba07-f40e-4097-b98d-3f46e87e23d4" providerId="ADAL" clId="{AB9D35C9-A719-496E-8076-0DC6559DE51B}" dt="2020-11-18T13:47:57.173" v="15"/>
        <pc:sldMkLst>
          <pc:docMk/>
          <pc:sldMk cId="0" sldId="272"/>
        </pc:sldMkLst>
      </pc:sldChg>
      <pc:sldChg chg="add del setBg">
        <pc:chgData name="Sophie Reed" userId="6cd2ba07-f40e-4097-b98d-3f46e87e23d4" providerId="ADAL" clId="{AB9D35C9-A719-496E-8076-0DC6559DE51B}" dt="2020-11-18T13:47:57.173" v="15"/>
        <pc:sldMkLst>
          <pc:docMk/>
          <pc:sldMk cId="0" sldId="273"/>
        </pc:sldMkLst>
      </pc:sldChg>
      <pc:sldChg chg="add del setBg">
        <pc:chgData name="Sophie Reed" userId="6cd2ba07-f40e-4097-b98d-3f46e87e23d4" providerId="ADAL" clId="{AB9D35C9-A719-496E-8076-0DC6559DE51B}" dt="2020-11-18T13:47:57.173" v="15"/>
        <pc:sldMkLst>
          <pc:docMk/>
          <pc:sldMk cId="0" sldId="274"/>
        </pc:sldMkLst>
      </pc:sldChg>
      <pc:sldChg chg="add del setBg">
        <pc:chgData name="Sophie Reed" userId="6cd2ba07-f40e-4097-b98d-3f46e87e23d4" providerId="ADAL" clId="{AB9D35C9-A719-496E-8076-0DC6559DE51B}" dt="2020-11-18T13:47:57.173" v="15"/>
        <pc:sldMkLst>
          <pc:docMk/>
          <pc:sldMk cId="0"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232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158796" y="8331040"/>
            <a:ext cx="1970408" cy="1970408"/>
          </a:xfrm>
          <a:prstGeom prst="rect">
            <a:avLst/>
          </a:prstGeom>
        </p:spPr>
      </p:pic>
      <p:pic>
        <p:nvPicPr>
          <p:cNvPr id="3" name="Picture 3"/>
          <p:cNvPicPr>
            <a:picLocks noChangeAspect="1"/>
          </p:cNvPicPr>
          <p:nvPr/>
        </p:nvPicPr>
        <p:blipFill>
          <a:blip r:embed="rId3"/>
          <a:srcRect/>
          <a:stretch>
            <a:fillRect/>
          </a:stretch>
        </p:blipFill>
        <p:spPr>
          <a:xfrm rot="-8100000">
            <a:off x="-41451" y="10803"/>
            <a:ext cx="2140302" cy="1738996"/>
          </a:xfrm>
          <a:prstGeom prst="rect">
            <a:avLst/>
          </a:prstGeom>
        </p:spPr>
      </p:pic>
      <p:pic>
        <p:nvPicPr>
          <p:cNvPr id="4" name="Picture 4"/>
          <p:cNvPicPr>
            <a:picLocks noChangeAspect="1"/>
          </p:cNvPicPr>
          <p:nvPr/>
        </p:nvPicPr>
        <p:blipFill>
          <a:blip r:embed="rId4"/>
          <a:srcRect/>
          <a:stretch>
            <a:fillRect/>
          </a:stretch>
        </p:blipFill>
        <p:spPr>
          <a:xfrm rot="-1599183">
            <a:off x="2053175" y="9147541"/>
            <a:ext cx="2054331" cy="1540748"/>
          </a:xfrm>
          <a:prstGeom prst="rect">
            <a:avLst/>
          </a:prstGeom>
        </p:spPr>
      </p:pic>
      <p:pic>
        <p:nvPicPr>
          <p:cNvPr id="5" name="Picture 5"/>
          <p:cNvPicPr>
            <a:picLocks noChangeAspect="1"/>
          </p:cNvPicPr>
          <p:nvPr/>
        </p:nvPicPr>
        <p:blipFill>
          <a:blip r:embed="rId3"/>
          <a:srcRect/>
          <a:stretch>
            <a:fillRect/>
          </a:stretch>
        </p:blipFill>
        <p:spPr>
          <a:xfrm rot="-8100000">
            <a:off x="11560384" y="-855050"/>
            <a:ext cx="2140302" cy="1738996"/>
          </a:xfrm>
          <a:prstGeom prst="rect">
            <a:avLst/>
          </a:prstGeom>
        </p:spPr>
      </p:pic>
      <p:pic>
        <p:nvPicPr>
          <p:cNvPr id="6" name="Picture 6"/>
          <p:cNvPicPr>
            <a:picLocks noChangeAspect="1"/>
          </p:cNvPicPr>
          <p:nvPr/>
        </p:nvPicPr>
        <p:blipFill>
          <a:blip r:embed="rId4"/>
          <a:srcRect/>
          <a:stretch>
            <a:fillRect/>
          </a:stretch>
        </p:blipFill>
        <p:spPr>
          <a:xfrm rot="-1599183">
            <a:off x="15296394" y="9256065"/>
            <a:ext cx="1232304" cy="924228"/>
          </a:xfrm>
          <a:prstGeom prst="rect">
            <a:avLst/>
          </a:prstGeom>
        </p:spPr>
      </p:pic>
      <p:pic>
        <p:nvPicPr>
          <p:cNvPr id="7" name="Picture 7"/>
          <p:cNvPicPr>
            <a:picLocks noChangeAspect="1"/>
          </p:cNvPicPr>
          <p:nvPr/>
        </p:nvPicPr>
        <p:blipFill>
          <a:blip r:embed="rId3"/>
          <a:srcRect/>
          <a:stretch>
            <a:fillRect/>
          </a:stretch>
        </p:blipFill>
        <p:spPr>
          <a:xfrm rot="-8100000">
            <a:off x="16591069" y="4405721"/>
            <a:ext cx="2140302" cy="1738996"/>
          </a:xfrm>
          <a:prstGeom prst="rect">
            <a:avLst/>
          </a:prstGeom>
        </p:spPr>
      </p:pic>
      <p:pic>
        <p:nvPicPr>
          <p:cNvPr id="8" name="Picture 8"/>
          <p:cNvPicPr>
            <a:picLocks noChangeAspect="1"/>
          </p:cNvPicPr>
          <p:nvPr/>
        </p:nvPicPr>
        <p:blipFill>
          <a:blip r:embed="rId3"/>
          <a:srcRect/>
          <a:stretch>
            <a:fillRect/>
          </a:stretch>
        </p:blipFill>
        <p:spPr>
          <a:xfrm rot="-8100000">
            <a:off x="-205023" y="5827619"/>
            <a:ext cx="1668377" cy="1355556"/>
          </a:xfrm>
          <a:prstGeom prst="rect">
            <a:avLst/>
          </a:prstGeom>
        </p:spPr>
      </p:pic>
      <p:sp>
        <p:nvSpPr>
          <p:cNvPr id="9" name="TextBox 9"/>
          <p:cNvSpPr txBox="1"/>
          <p:nvPr/>
        </p:nvSpPr>
        <p:spPr>
          <a:xfrm>
            <a:off x="3641713" y="1760952"/>
            <a:ext cx="11004573" cy="1229104"/>
          </a:xfrm>
          <a:prstGeom prst="rect">
            <a:avLst/>
          </a:prstGeom>
        </p:spPr>
        <p:txBody>
          <a:bodyPr lIns="0" tIns="0" rIns="0" bIns="0" rtlCol="0" anchor="t">
            <a:spAutoFit/>
          </a:bodyPr>
          <a:lstStyle/>
          <a:p>
            <a:pPr marL="0" lvl="0" indent="0" algn="ctr">
              <a:lnSpc>
                <a:spcPts val="8927"/>
              </a:lnSpc>
            </a:pPr>
            <a:r>
              <a:rPr lang="en-US" sz="9919" spc="1150">
                <a:solidFill>
                  <a:srgbClr val="FFFFFF"/>
                </a:solidFill>
                <a:latin typeface="Barlow Condensed Bold"/>
              </a:rPr>
              <a:t>PAUSE FOR PRAYER</a:t>
            </a:r>
          </a:p>
        </p:txBody>
      </p:sp>
      <p:sp>
        <p:nvSpPr>
          <p:cNvPr id="10" name="TextBox 10"/>
          <p:cNvSpPr txBox="1"/>
          <p:nvPr/>
        </p:nvSpPr>
        <p:spPr>
          <a:xfrm>
            <a:off x="5585521" y="4132675"/>
            <a:ext cx="7116957" cy="4240298"/>
          </a:xfrm>
          <a:prstGeom prst="rect">
            <a:avLst/>
          </a:prstGeom>
        </p:spPr>
        <p:txBody>
          <a:bodyPr lIns="0" tIns="0" rIns="0" bIns="0" rtlCol="0" anchor="t">
            <a:spAutoFit/>
          </a:bodyPr>
          <a:lstStyle/>
          <a:p>
            <a:pPr marL="0" lvl="0" indent="0" algn="ctr">
              <a:lnSpc>
                <a:spcPts val="34978"/>
              </a:lnSpc>
              <a:spcBef>
                <a:spcPct val="0"/>
              </a:spcBef>
            </a:pPr>
            <a:r>
              <a:rPr lang="en-US" sz="24984">
                <a:solidFill>
                  <a:srgbClr val="FFFFFF"/>
                </a:solidFill>
                <a:latin typeface="Karumbi"/>
              </a:rPr>
              <a:t>Hope</a:t>
            </a:r>
          </a:p>
        </p:txBody>
      </p:sp>
      <p:sp>
        <p:nvSpPr>
          <p:cNvPr id="11" name="TextBox 11"/>
          <p:cNvSpPr txBox="1"/>
          <p:nvPr/>
        </p:nvSpPr>
        <p:spPr>
          <a:xfrm>
            <a:off x="3801841" y="3606640"/>
            <a:ext cx="10684319" cy="1815187"/>
          </a:xfrm>
          <a:prstGeom prst="rect">
            <a:avLst/>
          </a:prstGeom>
        </p:spPr>
        <p:txBody>
          <a:bodyPr lIns="0" tIns="0" rIns="0" bIns="0" rtlCol="0" anchor="t">
            <a:spAutoFit/>
          </a:bodyPr>
          <a:lstStyle/>
          <a:p>
            <a:pPr marL="0" lvl="0" indent="0" algn="ctr">
              <a:lnSpc>
                <a:spcPts val="13251"/>
              </a:lnSpc>
            </a:pPr>
            <a:r>
              <a:rPr lang="en-US" sz="14723" spc="1707">
                <a:solidFill>
                  <a:srgbClr val="DB7558"/>
                </a:solidFill>
                <a:latin typeface="Barlow Condensed Bold"/>
              </a:rPr>
              <a:t>W</a:t>
            </a:r>
            <a:r>
              <a:rPr lang="en-US" sz="14723" spc="1707">
                <a:solidFill>
                  <a:srgbClr val="FFCF57"/>
                </a:solidFill>
                <a:latin typeface="Barlow Condensed Bold"/>
              </a:rPr>
              <a:t>E</a:t>
            </a:r>
            <a:r>
              <a:rPr lang="en-US" sz="14723" spc="1707">
                <a:solidFill>
                  <a:srgbClr val="8FCDD4"/>
                </a:solidFill>
                <a:latin typeface="Barlow Condensed Bold"/>
              </a:rPr>
              <a:t>E</a:t>
            </a:r>
            <a:r>
              <a:rPr lang="en-US" sz="14723" spc="1707">
                <a:solidFill>
                  <a:srgbClr val="D7C4F4"/>
                </a:solidFill>
                <a:latin typeface="Barlow Condensed Bold"/>
              </a:rPr>
              <a:t>K</a:t>
            </a:r>
            <a:r>
              <a:rPr lang="en-US" sz="14723" spc="1707">
                <a:solidFill>
                  <a:srgbClr val="DB7558"/>
                </a:solidFill>
                <a:latin typeface="Barlow Condensed Bold"/>
              </a:rPr>
              <a:t> </a:t>
            </a:r>
            <a:r>
              <a:rPr lang="en-US" sz="14723" spc="1707">
                <a:solidFill>
                  <a:srgbClr val="ACD8CB"/>
                </a:solidFill>
                <a:latin typeface="Barlow Condensed Bold"/>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818173" y="2314575"/>
            <a:ext cx="5657850" cy="565785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18025" t="6750" r="-17618" b="2650"/>
              </a:stretch>
            </a:blipFill>
          </p:spPr>
        </p:sp>
      </p:grpSp>
      <p:sp>
        <p:nvSpPr>
          <p:cNvPr id="4" name="TextBox 4"/>
          <p:cNvSpPr txBox="1"/>
          <p:nvPr/>
        </p:nvSpPr>
        <p:spPr>
          <a:xfrm>
            <a:off x="797529" y="1914525"/>
            <a:ext cx="9988990" cy="6391275"/>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Heebo Regular"/>
              </a:rPr>
              <a:t>When we think about the traditional manger that most of us have in our house is made of wood and has little figures in it. The reality of the concept is quite different. Joseph struggled to find a room for his family and would most likely have reached out to his own family. The “guest” rooms would have been full, but Josephs family would most likely have taken them in. Would you have left a heavily pregnant lady outside in a shed?</a:t>
            </a:r>
          </a:p>
          <a:p>
            <a:pPr algn="ctr">
              <a:lnSpc>
                <a:spcPts val="4200"/>
              </a:lnSpc>
              <a:spcBef>
                <a:spcPct val="0"/>
              </a:spcBef>
            </a:pPr>
            <a:endParaRPr lang="en-US" sz="3000" dirty="0">
              <a:solidFill>
                <a:srgbClr val="000000"/>
              </a:solidFill>
              <a:latin typeface="Heebo Regular"/>
            </a:endParaRPr>
          </a:p>
          <a:p>
            <a:pPr algn="ctr">
              <a:lnSpc>
                <a:spcPts val="4200"/>
              </a:lnSpc>
              <a:spcBef>
                <a:spcPct val="0"/>
              </a:spcBef>
            </a:pPr>
            <a:r>
              <a:rPr lang="en-US" sz="3000" dirty="0">
                <a:solidFill>
                  <a:srgbClr val="000000"/>
                </a:solidFill>
                <a:latin typeface="Heebo Regular"/>
              </a:rPr>
              <a:t>In the days of Jesus, the room the family lived in would often have housed the animals at night, hence the presence of the manger. </a:t>
            </a:r>
          </a:p>
        </p:txBody>
      </p:sp>
      <p:pic>
        <p:nvPicPr>
          <p:cNvPr id="5" name="Picture 5"/>
          <p:cNvPicPr>
            <a:picLocks noChangeAspect="1"/>
          </p:cNvPicPr>
          <p:nvPr/>
        </p:nvPicPr>
        <p:blipFill>
          <a:blip r:embed="rId3"/>
          <a:srcRect/>
          <a:stretch>
            <a:fillRect/>
          </a:stretch>
        </p:blipFill>
        <p:spPr>
          <a:xfrm>
            <a:off x="17115842" y="9114842"/>
            <a:ext cx="1172158" cy="1172158"/>
          </a:xfrm>
          <a:prstGeom prst="rect">
            <a:avLst/>
          </a:prstGeom>
        </p:spPr>
      </p:pic>
      <p:pic>
        <p:nvPicPr>
          <p:cNvPr id="6" name="Picture 6"/>
          <p:cNvPicPr>
            <a:picLocks noChangeAspect="1"/>
          </p:cNvPicPr>
          <p:nvPr/>
        </p:nvPicPr>
        <p:blipFill>
          <a:blip r:embed="rId4"/>
          <a:srcRect/>
          <a:stretch>
            <a:fillRect/>
          </a:stretch>
        </p:blipFill>
        <p:spPr>
          <a:xfrm rot="-1599183">
            <a:off x="16324950" y="258326"/>
            <a:ext cx="2054331" cy="1540748"/>
          </a:xfrm>
          <a:prstGeom prst="rect">
            <a:avLst/>
          </a:prstGeom>
        </p:spPr>
      </p:pic>
      <p:pic>
        <p:nvPicPr>
          <p:cNvPr id="7" name="Picture 7"/>
          <p:cNvPicPr>
            <a:picLocks noChangeAspect="1"/>
          </p:cNvPicPr>
          <p:nvPr/>
        </p:nvPicPr>
        <p:blipFill>
          <a:blip r:embed="rId5"/>
          <a:srcRect/>
          <a:stretch>
            <a:fillRect/>
          </a:stretch>
        </p:blipFill>
        <p:spPr>
          <a:xfrm rot="-8100000">
            <a:off x="-252395" y="8853936"/>
            <a:ext cx="1668377" cy="135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478757" y="1447164"/>
            <a:ext cx="6626327" cy="1292134"/>
          </a:xfrm>
          <a:prstGeom prst="rect">
            <a:avLst/>
          </a:prstGeom>
        </p:spPr>
      </p:pic>
      <p:sp>
        <p:nvSpPr>
          <p:cNvPr id="3" name="TextBox 3"/>
          <p:cNvSpPr txBox="1"/>
          <p:nvPr/>
        </p:nvSpPr>
        <p:spPr>
          <a:xfrm>
            <a:off x="5295422" y="195147"/>
            <a:ext cx="7272342" cy="1156342"/>
          </a:xfrm>
          <a:prstGeom prst="rect">
            <a:avLst/>
          </a:prstGeom>
        </p:spPr>
        <p:txBody>
          <a:bodyPr wrap="square" lIns="0" tIns="0" rIns="0" bIns="0" rtlCol="0" anchor="t">
            <a:spAutoFit/>
          </a:bodyPr>
          <a:lstStyle/>
          <a:p>
            <a:pPr algn="ctr">
              <a:lnSpc>
                <a:spcPts val="10093"/>
              </a:lnSpc>
              <a:spcBef>
                <a:spcPct val="0"/>
              </a:spcBef>
            </a:pPr>
            <a:r>
              <a:rPr lang="en-US" sz="7209" dirty="0">
                <a:solidFill>
                  <a:srgbClr val="000000"/>
                </a:solidFill>
                <a:latin typeface="Barlow Condensed Bold"/>
              </a:rPr>
              <a:t>The Shepherds</a:t>
            </a:r>
          </a:p>
        </p:txBody>
      </p:sp>
      <p:sp>
        <p:nvSpPr>
          <p:cNvPr id="4" name="TextBox 4"/>
          <p:cNvSpPr txBox="1"/>
          <p:nvPr/>
        </p:nvSpPr>
        <p:spPr>
          <a:xfrm>
            <a:off x="7050587" y="1217283"/>
            <a:ext cx="3482665" cy="1410643"/>
          </a:xfrm>
          <a:prstGeom prst="rect">
            <a:avLst/>
          </a:prstGeom>
        </p:spPr>
        <p:txBody>
          <a:bodyPr wrap="square" lIns="0" tIns="0" rIns="0" bIns="0" rtlCol="0" anchor="t">
            <a:spAutoFit/>
          </a:bodyPr>
          <a:lstStyle/>
          <a:p>
            <a:pPr algn="ctr">
              <a:lnSpc>
                <a:spcPts val="11038"/>
              </a:lnSpc>
              <a:spcBef>
                <a:spcPct val="0"/>
              </a:spcBef>
            </a:pPr>
            <a:r>
              <a:rPr lang="en-US" sz="7884" dirty="0">
                <a:solidFill>
                  <a:srgbClr val="000000"/>
                </a:solidFill>
                <a:latin typeface="Karumbi"/>
              </a:rPr>
              <a:t>Luke 2:8-20</a:t>
            </a:r>
          </a:p>
        </p:txBody>
      </p:sp>
      <p:sp>
        <p:nvSpPr>
          <p:cNvPr id="5" name="TextBox 5"/>
          <p:cNvSpPr txBox="1"/>
          <p:nvPr/>
        </p:nvSpPr>
        <p:spPr>
          <a:xfrm>
            <a:off x="523833" y="2780691"/>
            <a:ext cx="17240335" cy="6920230"/>
          </a:xfrm>
          <a:prstGeom prst="rect">
            <a:avLst/>
          </a:prstGeom>
        </p:spPr>
        <p:txBody>
          <a:bodyPr lIns="0" tIns="0" rIns="0" bIns="0" rtlCol="0" anchor="t">
            <a:spAutoFit/>
          </a:bodyPr>
          <a:lstStyle/>
          <a:p>
            <a:pPr algn="ctr">
              <a:lnSpc>
                <a:spcPts val="3919"/>
              </a:lnSpc>
              <a:spcBef>
                <a:spcPct val="0"/>
              </a:spcBef>
            </a:pPr>
            <a:r>
              <a:rPr lang="en-US" sz="2800" dirty="0">
                <a:solidFill>
                  <a:srgbClr val="000000"/>
                </a:solidFill>
                <a:latin typeface="Heebo Regular"/>
              </a:rPr>
              <a:t>There were sheep-herders camping in the </a:t>
            </a:r>
            <a:r>
              <a:rPr lang="en-US" sz="2800" dirty="0" err="1">
                <a:solidFill>
                  <a:srgbClr val="000000"/>
                </a:solidFill>
                <a:latin typeface="Heebo Regular"/>
              </a:rPr>
              <a:t>neighbourhood</a:t>
            </a:r>
            <a:r>
              <a:rPr lang="en-US" sz="2800" dirty="0">
                <a:solidFill>
                  <a:srgbClr val="000000"/>
                </a:solidFill>
                <a:latin typeface="Heebo Regular"/>
              </a:rPr>
              <a:t>. They had set night watches over their sheep. Suddenly, God’s angel stood among them and God’s glory blazed around them. They were terrified.</a:t>
            </a:r>
          </a:p>
          <a:p>
            <a:pPr algn="ctr">
              <a:lnSpc>
                <a:spcPts val="3919"/>
              </a:lnSpc>
              <a:spcBef>
                <a:spcPct val="0"/>
              </a:spcBef>
            </a:pPr>
            <a:r>
              <a:rPr lang="en-US" sz="2800" dirty="0">
                <a:solidFill>
                  <a:srgbClr val="000000"/>
                </a:solidFill>
                <a:latin typeface="Heebo Regular"/>
              </a:rPr>
              <a:t>The angel said, “Don’t be afraid. I’m here to announce a great and joyful event that is meant for everybody, worldwide: A </a:t>
            </a:r>
            <a:r>
              <a:rPr lang="en-US" sz="2800" dirty="0" err="1">
                <a:solidFill>
                  <a:srgbClr val="000000"/>
                </a:solidFill>
                <a:latin typeface="Heebo Regular"/>
              </a:rPr>
              <a:t>Saviour</a:t>
            </a:r>
            <a:r>
              <a:rPr lang="en-US" sz="2800" dirty="0">
                <a:solidFill>
                  <a:srgbClr val="000000"/>
                </a:solidFill>
                <a:latin typeface="Heebo Regular"/>
              </a:rPr>
              <a:t> has just been born in David’s town, a </a:t>
            </a:r>
            <a:r>
              <a:rPr lang="en-US" sz="2800" dirty="0" err="1">
                <a:solidFill>
                  <a:srgbClr val="000000"/>
                </a:solidFill>
                <a:latin typeface="Heebo Regular"/>
              </a:rPr>
              <a:t>Saviour</a:t>
            </a:r>
            <a:r>
              <a:rPr lang="en-US" sz="2800" dirty="0">
                <a:solidFill>
                  <a:srgbClr val="000000"/>
                </a:solidFill>
                <a:latin typeface="Heebo Regular"/>
              </a:rPr>
              <a:t> who is Messiah and Master.</a:t>
            </a:r>
          </a:p>
          <a:p>
            <a:pPr algn="ctr">
              <a:lnSpc>
                <a:spcPts val="3919"/>
              </a:lnSpc>
              <a:spcBef>
                <a:spcPct val="0"/>
              </a:spcBef>
            </a:pPr>
            <a:r>
              <a:rPr lang="en-US" sz="2800" dirty="0">
                <a:solidFill>
                  <a:srgbClr val="000000"/>
                </a:solidFill>
                <a:latin typeface="Heebo Regular"/>
              </a:rPr>
              <a:t>This is what you’re to look for: a baby wrapped in a blanket and lying in a manger.”</a:t>
            </a:r>
          </a:p>
          <a:p>
            <a:pPr algn="ctr">
              <a:lnSpc>
                <a:spcPts val="3919"/>
              </a:lnSpc>
              <a:spcBef>
                <a:spcPct val="0"/>
              </a:spcBef>
            </a:pPr>
            <a:r>
              <a:rPr lang="en-US" sz="2800" dirty="0">
                <a:solidFill>
                  <a:srgbClr val="000000"/>
                </a:solidFill>
                <a:latin typeface="Heebo Regular"/>
              </a:rPr>
              <a:t> </a:t>
            </a:r>
          </a:p>
          <a:p>
            <a:pPr algn="ctr">
              <a:lnSpc>
                <a:spcPts val="3919"/>
              </a:lnSpc>
              <a:spcBef>
                <a:spcPct val="0"/>
              </a:spcBef>
            </a:pPr>
            <a:r>
              <a:rPr lang="en-US" sz="2800" dirty="0">
                <a:solidFill>
                  <a:srgbClr val="000000"/>
                </a:solidFill>
                <a:latin typeface="Heebo Regular"/>
              </a:rPr>
              <a:t>At once the angel was joined by a huge angelic choir singing God’s praises:</a:t>
            </a:r>
          </a:p>
          <a:p>
            <a:pPr algn="ctr">
              <a:lnSpc>
                <a:spcPts val="3919"/>
              </a:lnSpc>
              <a:spcBef>
                <a:spcPct val="0"/>
              </a:spcBef>
            </a:pPr>
            <a:r>
              <a:rPr lang="en-US" sz="2800" dirty="0">
                <a:solidFill>
                  <a:srgbClr val="000000"/>
                </a:solidFill>
                <a:latin typeface="Heebo Regular"/>
              </a:rPr>
              <a:t>Glory to God in the heavenly heights, Peace to all men and women on earth who please him.</a:t>
            </a:r>
          </a:p>
          <a:p>
            <a:pPr algn="ctr">
              <a:lnSpc>
                <a:spcPts val="3919"/>
              </a:lnSpc>
              <a:spcBef>
                <a:spcPct val="0"/>
              </a:spcBef>
            </a:pPr>
            <a:r>
              <a:rPr lang="en-US" sz="2800" dirty="0">
                <a:solidFill>
                  <a:srgbClr val="000000"/>
                </a:solidFill>
                <a:latin typeface="Heebo Regular"/>
              </a:rPr>
              <a:t> </a:t>
            </a:r>
          </a:p>
          <a:p>
            <a:pPr algn="ctr">
              <a:lnSpc>
                <a:spcPts val="3919"/>
              </a:lnSpc>
              <a:spcBef>
                <a:spcPct val="0"/>
              </a:spcBef>
            </a:pPr>
            <a:r>
              <a:rPr lang="en-US" sz="2800" dirty="0">
                <a:solidFill>
                  <a:srgbClr val="000000"/>
                </a:solidFill>
                <a:latin typeface="Heebo Regular"/>
              </a:rPr>
              <a:t>As the angel choir withdrew into heaven, the sheepherders talked it over.</a:t>
            </a:r>
          </a:p>
          <a:p>
            <a:pPr algn="ctr">
              <a:lnSpc>
                <a:spcPts val="3919"/>
              </a:lnSpc>
              <a:spcBef>
                <a:spcPct val="0"/>
              </a:spcBef>
            </a:pPr>
            <a:r>
              <a:rPr lang="en-US" sz="2800" dirty="0">
                <a:solidFill>
                  <a:srgbClr val="000000"/>
                </a:solidFill>
                <a:latin typeface="Heebo Regular"/>
              </a:rPr>
              <a:t>“Let’s get over to Bethlehem as fast as we can and see for ourselves what God has revealed to us.”</a:t>
            </a:r>
          </a:p>
          <a:p>
            <a:pPr algn="ctr">
              <a:lnSpc>
                <a:spcPts val="3919"/>
              </a:lnSpc>
              <a:spcBef>
                <a:spcPct val="0"/>
              </a:spcBef>
            </a:pPr>
            <a:r>
              <a:rPr lang="en-US" sz="2800" dirty="0">
                <a:solidFill>
                  <a:srgbClr val="000000"/>
                </a:solidFill>
                <a:latin typeface="Heebo Regular"/>
              </a:rPr>
              <a:t>They left, running, and found Mary and Joseph, and the baby lying in the manger.</a:t>
            </a:r>
          </a:p>
          <a:p>
            <a:pPr algn="ctr">
              <a:lnSpc>
                <a:spcPts val="3919"/>
              </a:lnSpc>
              <a:spcBef>
                <a:spcPct val="0"/>
              </a:spcBef>
            </a:pPr>
            <a:r>
              <a:rPr lang="en-US" sz="2800" dirty="0">
                <a:solidFill>
                  <a:srgbClr val="000000"/>
                </a:solidFill>
                <a:latin typeface="Heebo Regular"/>
              </a:rPr>
              <a:t>Seeing was believing. They told everyone they met what the angels had said about this child.</a:t>
            </a:r>
          </a:p>
          <a:p>
            <a:pPr algn="ctr">
              <a:lnSpc>
                <a:spcPts val="3919"/>
              </a:lnSpc>
              <a:spcBef>
                <a:spcPct val="0"/>
              </a:spcBef>
            </a:pPr>
            <a:r>
              <a:rPr lang="en-US" sz="2800" dirty="0">
                <a:solidFill>
                  <a:srgbClr val="000000"/>
                </a:solidFill>
                <a:latin typeface="Heebo Regular"/>
              </a:rPr>
              <a:t>All who heard the sheepherders were impressed.</a:t>
            </a:r>
          </a:p>
        </p:txBody>
      </p:sp>
      <p:pic>
        <p:nvPicPr>
          <p:cNvPr id="6" name="Picture 6"/>
          <p:cNvPicPr>
            <a:picLocks noChangeAspect="1"/>
          </p:cNvPicPr>
          <p:nvPr/>
        </p:nvPicPr>
        <p:blipFill>
          <a:blip r:embed="rId3"/>
          <a:srcRect/>
          <a:stretch>
            <a:fillRect/>
          </a:stretch>
        </p:blipFill>
        <p:spPr>
          <a:xfrm>
            <a:off x="17115842" y="9114842"/>
            <a:ext cx="1172158" cy="1172158"/>
          </a:xfrm>
          <a:prstGeom prst="rect">
            <a:avLst/>
          </a:prstGeom>
        </p:spPr>
      </p:pic>
      <p:pic>
        <p:nvPicPr>
          <p:cNvPr id="7" name="Picture 7"/>
          <p:cNvPicPr>
            <a:picLocks noChangeAspect="1"/>
          </p:cNvPicPr>
          <p:nvPr/>
        </p:nvPicPr>
        <p:blipFill>
          <a:blip r:embed="rId4"/>
          <a:srcRect/>
          <a:stretch>
            <a:fillRect/>
          </a:stretch>
        </p:blipFill>
        <p:spPr>
          <a:xfrm rot="-1599183">
            <a:off x="16232135" y="2944"/>
            <a:ext cx="2054331" cy="1540748"/>
          </a:xfrm>
          <a:prstGeom prst="rect">
            <a:avLst/>
          </a:prstGeom>
        </p:spPr>
      </p:pic>
      <p:pic>
        <p:nvPicPr>
          <p:cNvPr id="8" name="Picture 8"/>
          <p:cNvPicPr>
            <a:picLocks noChangeAspect="1"/>
          </p:cNvPicPr>
          <p:nvPr/>
        </p:nvPicPr>
        <p:blipFill>
          <a:blip r:embed="rId5"/>
          <a:srcRect/>
          <a:stretch>
            <a:fillRect/>
          </a:stretch>
        </p:blipFill>
        <p:spPr>
          <a:xfrm rot="-8100000">
            <a:off x="-35826" y="175705"/>
            <a:ext cx="1668377" cy="135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818173" y="2314575"/>
            <a:ext cx="5657850" cy="565785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10502" t="6750" r="-10095" b="2650"/>
              </a:stretch>
            </a:blipFill>
          </p:spPr>
        </p:sp>
      </p:grpSp>
      <p:pic>
        <p:nvPicPr>
          <p:cNvPr id="4" name="Picture 4"/>
          <p:cNvPicPr>
            <a:picLocks noChangeAspect="1"/>
          </p:cNvPicPr>
          <p:nvPr/>
        </p:nvPicPr>
        <p:blipFill>
          <a:blip r:embed="rId3"/>
          <a:srcRect/>
          <a:stretch>
            <a:fillRect/>
          </a:stretch>
        </p:blipFill>
        <p:spPr>
          <a:xfrm>
            <a:off x="17115842" y="9114842"/>
            <a:ext cx="1172158" cy="1172158"/>
          </a:xfrm>
          <a:prstGeom prst="rect">
            <a:avLst/>
          </a:prstGeom>
        </p:spPr>
      </p:pic>
      <p:pic>
        <p:nvPicPr>
          <p:cNvPr id="5" name="Picture 5"/>
          <p:cNvPicPr>
            <a:picLocks noChangeAspect="1"/>
          </p:cNvPicPr>
          <p:nvPr/>
        </p:nvPicPr>
        <p:blipFill>
          <a:blip r:embed="rId4"/>
          <a:srcRect/>
          <a:stretch>
            <a:fillRect/>
          </a:stretch>
        </p:blipFill>
        <p:spPr>
          <a:xfrm rot="-1599183">
            <a:off x="16324950" y="258326"/>
            <a:ext cx="2054331" cy="1540748"/>
          </a:xfrm>
          <a:prstGeom prst="rect">
            <a:avLst/>
          </a:prstGeom>
        </p:spPr>
      </p:pic>
      <p:pic>
        <p:nvPicPr>
          <p:cNvPr id="6" name="Picture 6"/>
          <p:cNvPicPr>
            <a:picLocks noChangeAspect="1"/>
          </p:cNvPicPr>
          <p:nvPr/>
        </p:nvPicPr>
        <p:blipFill>
          <a:blip r:embed="rId5"/>
          <a:srcRect/>
          <a:stretch>
            <a:fillRect/>
          </a:stretch>
        </p:blipFill>
        <p:spPr>
          <a:xfrm rot="-8100000">
            <a:off x="-252395" y="8853936"/>
            <a:ext cx="1668377" cy="1355556"/>
          </a:xfrm>
          <a:prstGeom prst="rect">
            <a:avLst/>
          </a:prstGeom>
        </p:spPr>
      </p:pic>
      <p:sp>
        <p:nvSpPr>
          <p:cNvPr id="7" name="TextBox 7"/>
          <p:cNvSpPr txBox="1"/>
          <p:nvPr/>
        </p:nvSpPr>
        <p:spPr>
          <a:xfrm>
            <a:off x="689245" y="1862902"/>
            <a:ext cx="10570487" cy="5997966"/>
          </a:xfrm>
          <a:prstGeom prst="rect">
            <a:avLst/>
          </a:prstGeom>
        </p:spPr>
        <p:txBody>
          <a:bodyPr lIns="0" tIns="0" rIns="0" bIns="0" rtlCol="0" anchor="t">
            <a:spAutoFit/>
          </a:bodyPr>
          <a:lstStyle/>
          <a:p>
            <a:pPr algn="ctr">
              <a:lnSpc>
                <a:spcPts val="4737"/>
              </a:lnSpc>
              <a:spcBef>
                <a:spcPct val="0"/>
              </a:spcBef>
            </a:pPr>
            <a:r>
              <a:rPr lang="en-US" sz="3384" dirty="0">
                <a:solidFill>
                  <a:srgbClr val="000000"/>
                </a:solidFill>
                <a:latin typeface="Heebo Regular"/>
              </a:rPr>
              <a:t>The shepherds were the first to hear about the birth of Jesus. It wasn’t the magi but the humble shepherd who were seen as the lowest of the low.</a:t>
            </a:r>
          </a:p>
          <a:p>
            <a:pPr algn="ctr">
              <a:lnSpc>
                <a:spcPts val="4737"/>
              </a:lnSpc>
              <a:spcBef>
                <a:spcPct val="0"/>
              </a:spcBef>
            </a:pPr>
            <a:endParaRPr lang="en-US" sz="3384" dirty="0">
              <a:solidFill>
                <a:srgbClr val="000000"/>
              </a:solidFill>
              <a:latin typeface="Heebo Regular"/>
            </a:endParaRPr>
          </a:p>
          <a:p>
            <a:pPr algn="ctr">
              <a:lnSpc>
                <a:spcPts val="4737"/>
              </a:lnSpc>
              <a:spcBef>
                <a:spcPct val="0"/>
              </a:spcBef>
            </a:pPr>
            <a:r>
              <a:rPr lang="en-US" sz="3384" dirty="0">
                <a:solidFill>
                  <a:srgbClr val="000000"/>
                </a:solidFill>
                <a:latin typeface="Heebo Regular"/>
              </a:rPr>
              <a:t>Shepherds really were on the bottom rung of the societal ladder, but yet it was these who were to</a:t>
            </a:r>
          </a:p>
          <a:p>
            <a:pPr algn="ctr">
              <a:lnSpc>
                <a:spcPts val="4737"/>
              </a:lnSpc>
              <a:spcBef>
                <a:spcPct val="0"/>
              </a:spcBef>
            </a:pPr>
            <a:r>
              <a:rPr lang="en-US" sz="3384" dirty="0">
                <a:solidFill>
                  <a:srgbClr val="000000"/>
                </a:solidFill>
                <a:latin typeface="Heebo Regular"/>
              </a:rPr>
              <a:t>hear about Jesus first.</a:t>
            </a:r>
          </a:p>
          <a:p>
            <a:pPr algn="ctr">
              <a:lnSpc>
                <a:spcPts val="4737"/>
              </a:lnSpc>
              <a:spcBef>
                <a:spcPct val="0"/>
              </a:spcBef>
            </a:pPr>
            <a:r>
              <a:rPr lang="en-US" sz="3384" dirty="0">
                <a:solidFill>
                  <a:srgbClr val="000000"/>
                </a:solidFill>
                <a:latin typeface="Heebo Regular"/>
              </a:rPr>
              <a:t> </a:t>
            </a:r>
          </a:p>
          <a:p>
            <a:pPr algn="ctr">
              <a:lnSpc>
                <a:spcPts val="4737"/>
              </a:lnSpc>
              <a:spcBef>
                <a:spcPct val="0"/>
              </a:spcBef>
            </a:pPr>
            <a:r>
              <a:rPr lang="en-US" sz="3384" dirty="0">
                <a:solidFill>
                  <a:srgbClr val="000000"/>
                </a:solidFill>
                <a:latin typeface="Heebo Regular"/>
              </a:rPr>
              <a:t>They rushed to greet the new-born King and went straight to the place where we was born.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614114" y="2229070"/>
            <a:ext cx="6626327" cy="1292134"/>
          </a:xfrm>
          <a:prstGeom prst="rect">
            <a:avLst/>
          </a:prstGeom>
        </p:spPr>
      </p:pic>
      <p:sp>
        <p:nvSpPr>
          <p:cNvPr id="3" name="TextBox 3"/>
          <p:cNvSpPr txBox="1"/>
          <p:nvPr/>
        </p:nvSpPr>
        <p:spPr>
          <a:xfrm>
            <a:off x="4269586" y="689189"/>
            <a:ext cx="9748827" cy="1156342"/>
          </a:xfrm>
          <a:prstGeom prst="rect">
            <a:avLst/>
          </a:prstGeom>
        </p:spPr>
        <p:txBody>
          <a:bodyPr wrap="square" lIns="0" tIns="0" rIns="0" bIns="0" rtlCol="0" anchor="t">
            <a:spAutoFit/>
          </a:bodyPr>
          <a:lstStyle/>
          <a:p>
            <a:pPr algn="ctr">
              <a:lnSpc>
                <a:spcPts val="10093"/>
              </a:lnSpc>
              <a:spcBef>
                <a:spcPct val="0"/>
              </a:spcBef>
            </a:pPr>
            <a:r>
              <a:rPr lang="en-US" sz="7209" dirty="0">
                <a:solidFill>
                  <a:srgbClr val="000000"/>
                </a:solidFill>
                <a:latin typeface="Barlow Condensed Bold"/>
              </a:rPr>
              <a:t>The Magi Visit the Messiah</a:t>
            </a:r>
          </a:p>
        </p:txBody>
      </p:sp>
      <p:sp>
        <p:nvSpPr>
          <p:cNvPr id="4" name="TextBox 4"/>
          <p:cNvSpPr txBox="1"/>
          <p:nvPr/>
        </p:nvSpPr>
        <p:spPr>
          <a:xfrm>
            <a:off x="6692767" y="2188148"/>
            <a:ext cx="4469022" cy="1333056"/>
          </a:xfrm>
          <a:prstGeom prst="rect">
            <a:avLst/>
          </a:prstGeom>
        </p:spPr>
        <p:txBody>
          <a:bodyPr lIns="0" tIns="0" rIns="0" bIns="0" rtlCol="0" anchor="t">
            <a:spAutoFit/>
          </a:bodyPr>
          <a:lstStyle/>
          <a:p>
            <a:pPr algn="ctr">
              <a:lnSpc>
                <a:spcPts val="11038"/>
              </a:lnSpc>
              <a:spcBef>
                <a:spcPct val="0"/>
              </a:spcBef>
            </a:pPr>
            <a:r>
              <a:rPr lang="en-US" sz="7884">
                <a:solidFill>
                  <a:srgbClr val="000000"/>
                </a:solidFill>
                <a:latin typeface="Karumbi"/>
              </a:rPr>
              <a:t>Matthew 2:10-11</a:t>
            </a:r>
          </a:p>
        </p:txBody>
      </p:sp>
      <p:sp>
        <p:nvSpPr>
          <p:cNvPr id="5" name="TextBox 5"/>
          <p:cNvSpPr txBox="1"/>
          <p:nvPr/>
        </p:nvSpPr>
        <p:spPr>
          <a:xfrm>
            <a:off x="-462220" y="4441992"/>
            <a:ext cx="19212441" cy="4672850"/>
          </a:xfrm>
          <a:prstGeom prst="rect">
            <a:avLst/>
          </a:prstGeom>
        </p:spPr>
        <p:txBody>
          <a:bodyPr lIns="0" tIns="0" rIns="0" bIns="0" rtlCol="0" anchor="t">
            <a:spAutoFit/>
          </a:bodyPr>
          <a:lstStyle/>
          <a:p>
            <a:pPr algn="ctr">
              <a:lnSpc>
                <a:spcPts val="4640"/>
              </a:lnSpc>
              <a:spcBef>
                <a:spcPct val="0"/>
              </a:spcBef>
            </a:pPr>
            <a:r>
              <a:rPr lang="en-US" sz="3314" dirty="0">
                <a:solidFill>
                  <a:srgbClr val="000000"/>
                </a:solidFill>
                <a:latin typeface="Heebo Regular"/>
              </a:rPr>
              <a:t>Then the star appeared again, the same star they had seen in the eastern skies.</a:t>
            </a:r>
          </a:p>
          <a:p>
            <a:pPr algn="ctr">
              <a:lnSpc>
                <a:spcPts val="4640"/>
              </a:lnSpc>
              <a:spcBef>
                <a:spcPct val="0"/>
              </a:spcBef>
            </a:pPr>
            <a:r>
              <a:rPr lang="en-US" sz="3314" dirty="0">
                <a:solidFill>
                  <a:srgbClr val="000000"/>
                </a:solidFill>
                <a:latin typeface="Heebo Regular"/>
              </a:rPr>
              <a:t>It led them on until it hovered over the place of the child.</a:t>
            </a:r>
          </a:p>
          <a:p>
            <a:pPr algn="ctr">
              <a:lnSpc>
                <a:spcPts val="4640"/>
              </a:lnSpc>
              <a:spcBef>
                <a:spcPct val="0"/>
              </a:spcBef>
            </a:pPr>
            <a:r>
              <a:rPr lang="en-US" sz="3314" dirty="0">
                <a:solidFill>
                  <a:srgbClr val="000000"/>
                </a:solidFill>
                <a:latin typeface="Heebo Regular"/>
              </a:rPr>
              <a:t>They could hardly contain themselves:</a:t>
            </a:r>
          </a:p>
          <a:p>
            <a:pPr algn="ctr">
              <a:lnSpc>
                <a:spcPts val="4640"/>
              </a:lnSpc>
              <a:spcBef>
                <a:spcPct val="0"/>
              </a:spcBef>
            </a:pPr>
            <a:r>
              <a:rPr lang="en-US" sz="3314" dirty="0">
                <a:solidFill>
                  <a:srgbClr val="000000"/>
                </a:solidFill>
                <a:latin typeface="Heebo Regular"/>
              </a:rPr>
              <a:t>They were in the right place! They had arrived at the right time!</a:t>
            </a:r>
          </a:p>
          <a:p>
            <a:pPr algn="ctr">
              <a:lnSpc>
                <a:spcPts val="4640"/>
              </a:lnSpc>
              <a:spcBef>
                <a:spcPct val="0"/>
              </a:spcBef>
            </a:pPr>
            <a:r>
              <a:rPr lang="en-US" sz="3314" dirty="0">
                <a:solidFill>
                  <a:srgbClr val="000000"/>
                </a:solidFill>
                <a:latin typeface="Heebo Regular"/>
              </a:rPr>
              <a:t>They entered the house and saw the child in the arms of Mary, his mother.</a:t>
            </a:r>
          </a:p>
          <a:p>
            <a:pPr algn="ctr">
              <a:lnSpc>
                <a:spcPts val="4640"/>
              </a:lnSpc>
              <a:spcBef>
                <a:spcPct val="0"/>
              </a:spcBef>
            </a:pPr>
            <a:r>
              <a:rPr lang="en-US" sz="3314" dirty="0">
                <a:solidFill>
                  <a:srgbClr val="000000"/>
                </a:solidFill>
                <a:latin typeface="Heebo Regular"/>
              </a:rPr>
              <a:t>Overcome, they kneeled and worshiped him.</a:t>
            </a:r>
          </a:p>
          <a:p>
            <a:pPr algn="ctr">
              <a:lnSpc>
                <a:spcPts val="4640"/>
              </a:lnSpc>
              <a:spcBef>
                <a:spcPct val="0"/>
              </a:spcBef>
            </a:pPr>
            <a:r>
              <a:rPr lang="en-US" sz="3314" dirty="0">
                <a:solidFill>
                  <a:srgbClr val="000000"/>
                </a:solidFill>
                <a:latin typeface="Heebo Regular"/>
              </a:rPr>
              <a:t>Then they opened their luggage and presented gifts:</a:t>
            </a:r>
          </a:p>
          <a:p>
            <a:pPr algn="ctr">
              <a:lnSpc>
                <a:spcPts val="4640"/>
              </a:lnSpc>
              <a:spcBef>
                <a:spcPct val="0"/>
              </a:spcBef>
            </a:pPr>
            <a:r>
              <a:rPr lang="en-US" sz="3314" dirty="0">
                <a:solidFill>
                  <a:srgbClr val="000000"/>
                </a:solidFill>
                <a:latin typeface="Heebo Regular"/>
              </a:rPr>
              <a:t>gold, frankincense, myrrh.</a:t>
            </a:r>
          </a:p>
        </p:txBody>
      </p:sp>
      <p:pic>
        <p:nvPicPr>
          <p:cNvPr id="6" name="Picture 6"/>
          <p:cNvPicPr>
            <a:picLocks noChangeAspect="1"/>
          </p:cNvPicPr>
          <p:nvPr/>
        </p:nvPicPr>
        <p:blipFill>
          <a:blip r:embed="rId3"/>
          <a:srcRect/>
          <a:stretch>
            <a:fillRect/>
          </a:stretch>
        </p:blipFill>
        <p:spPr>
          <a:xfrm>
            <a:off x="17115842" y="9114842"/>
            <a:ext cx="1172158" cy="1172158"/>
          </a:xfrm>
          <a:prstGeom prst="rect">
            <a:avLst/>
          </a:prstGeom>
        </p:spPr>
      </p:pic>
      <p:pic>
        <p:nvPicPr>
          <p:cNvPr id="7" name="Picture 7"/>
          <p:cNvPicPr>
            <a:picLocks noChangeAspect="1"/>
          </p:cNvPicPr>
          <p:nvPr/>
        </p:nvPicPr>
        <p:blipFill>
          <a:blip r:embed="rId4"/>
          <a:srcRect/>
          <a:stretch>
            <a:fillRect/>
          </a:stretch>
        </p:blipFill>
        <p:spPr>
          <a:xfrm rot="-1599183">
            <a:off x="16232135" y="2944"/>
            <a:ext cx="2054331" cy="1540748"/>
          </a:xfrm>
          <a:prstGeom prst="rect">
            <a:avLst/>
          </a:prstGeom>
        </p:spPr>
      </p:pic>
      <p:pic>
        <p:nvPicPr>
          <p:cNvPr id="8" name="Picture 8"/>
          <p:cNvPicPr>
            <a:picLocks noChangeAspect="1"/>
          </p:cNvPicPr>
          <p:nvPr/>
        </p:nvPicPr>
        <p:blipFill>
          <a:blip r:embed="rId5"/>
          <a:srcRect/>
          <a:stretch>
            <a:fillRect/>
          </a:stretch>
        </p:blipFill>
        <p:spPr>
          <a:xfrm rot="-8100000">
            <a:off x="-35826" y="175705"/>
            <a:ext cx="1668377" cy="135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1981200"/>
            <a:ext cx="5657850" cy="565785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18152" t="6749" r="-17745" b="2650"/>
              </a:stretch>
            </a:blipFill>
          </p:spPr>
        </p:sp>
      </p:grpSp>
      <p:sp>
        <p:nvSpPr>
          <p:cNvPr id="4" name="TextBox 4"/>
          <p:cNvSpPr txBox="1"/>
          <p:nvPr/>
        </p:nvSpPr>
        <p:spPr>
          <a:xfrm>
            <a:off x="7270310" y="1914525"/>
            <a:ext cx="9988990" cy="6924675"/>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Heebo Regular"/>
              </a:rPr>
              <a:t>The </a:t>
            </a:r>
            <a:r>
              <a:rPr lang="en-US" sz="2800" dirty="0">
                <a:solidFill>
                  <a:srgbClr val="000000"/>
                </a:solidFill>
                <a:latin typeface="Arimo"/>
              </a:rPr>
              <a:t>visit of</a:t>
            </a:r>
            <a:r>
              <a:rPr lang="en-US" sz="2800" dirty="0">
                <a:solidFill>
                  <a:srgbClr val="000000"/>
                </a:solidFill>
                <a:latin typeface="Heebo Regular"/>
              </a:rPr>
              <a:t> the </a:t>
            </a:r>
            <a:r>
              <a:rPr lang="en-US" sz="3000" dirty="0">
                <a:solidFill>
                  <a:srgbClr val="000000"/>
                </a:solidFill>
                <a:latin typeface="Heebo Regular"/>
              </a:rPr>
              <a:t>Magi is quite significant to the whole story. There is also great significance to the gifts they brought. </a:t>
            </a:r>
          </a:p>
          <a:p>
            <a:pPr algn="ctr">
              <a:lnSpc>
                <a:spcPts val="4200"/>
              </a:lnSpc>
              <a:spcBef>
                <a:spcPct val="0"/>
              </a:spcBef>
            </a:pPr>
            <a:r>
              <a:rPr lang="en-US" sz="3000" dirty="0">
                <a:solidFill>
                  <a:srgbClr val="000000"/>
                </a:solidFill>
                <a:latin typeface="Heebo Regular"/>
              </a:rPr>
              <a:t> </a:t>
            </a:r>
          </a:p>
          <a:p>
            <a:pPr algn="ctr">
              <a:lnSpc>
                <a:spcPts val="4200"/>
              </a:lnSpc>
              <a:spcBef>
                <a:spcPct val="0"/>
              </a:spcBef>
            </a:pPr>
            <a:r>
              <a:rPr lang="en-US" sz="3000" dirty="0">
                <a:solidFill>
                  <a:srgbClr val="000000"/>
                </a:solidFill>
                <a:latin typeface="Heebo Regular"/>
              </a:rPr>
              <a:t>The Magi travelled to a humble dwelling to meet a </a:t>
            </a:r>
            <a:r>
              <a:rPr lang="en-US" sz="3000" dirty="0" err="1">
                <a:solidFill>
                  <a:srgbClr val="000000"/>
                </a:solidFill>
                <a:latin typeface="Heebo Regular"/>
              </a:rPr>
              <a:t>saviour</a:t>
            </a:r>
            <a:r>
              <a:rPr lang="en-US" sz="3000" dirty="0">
                <a:solidFill>
                  <a:srgbClr val="000000"/>
                </a:solidFill>
                <a:latin typeface="Heebo Regular"/>
              </a:rPr>
              <a:t> and like every visitor they were welcomed into the</a:t>
            </a:r>
          </a:p>
          <a:p>
            <a:pPr algn="ctr">
              <a:lnSpc>
                <a:spcPts val="4200"/>
              </a:lnSpc>
              <a:spcBef>
                <a:spcPct val="0"/>
              </a:spcBef>
            </a:pPr>
            <a:r>
              <a:rPr lang="en-US" sz="3000" dirty="0">
                <a:solidFill>
                  <a:srgbClr val="000000"/>
                </a:solidFill>
                <a:latin typeface="Heebo Regular"/>
              </a:rPr>
              <a:t>place where he lay. </a:t>
            </a:r>
          </a:p>
          <a:p>
            <a:pPr algn="ctr">
              <a:lnSpc>
                <a:spcPts val="4200"/>
              </a:lnSpc>
              <a:spcBef>
                <a:spcPct val="0"/>
              </a:spcBef>
            </a:pPr>
            <a:r>
              <a:rPr lang="en-US" sz="3000" dirty="0">
                <a:solidFill>
                  <a:srgbClr val="000000"/>
                </a:solidFill>
                <a:latin typeface="Heebo Regular"/>
              </a:rPr>
              <a:t> </a:t>
            </a:r>
          </a:p>
          <a:p>
            <a:pPr algn="ctr">
              <a:lnSpc>
                <a:spcPts val="4200"/>
              </a:lnSpc>
              <a:spcBef>
                <a:spcPct val="0"/>
              </a:spcBef>
            </a:pPr>
            <a:r>
              <a:rPr lang="en-US" sz="3000" dirty="0">
                <a:solidFill>
                  <a:srgbClr val="000000"/>
                </a:solidFill>
                <a:latin typeface="Heebo Regular"/>
              </a:rPr>
              <a:t>They brought with them Gold – a symbol of kingship on earth, frankincense (an incense) a symbol of the divine and myrrh (an embalming oil) as a symbol of death.</a:t>
            </a:r>
          </a:p>
          <a:p>
            <a:pPr algn="ctr">
              <a:lnSpc>
                <a:spcPts val="4200"/>
              </a:lnSpc>
              <a:spcBef>
                <a:spcPct val="0"/>
              </a:spcBef>
            </a:pPr>
            <a:r>
              <a:rPr lang="en-US" sz="3000" dirty="0">
                <a:solidFill>
                  <a:srgbClr val="000000"/>
                </a:solidFill>
                <a:latin typeface="Heebo Regular"/>
              </a:rPr>
              <a:t> </a:t>
            </a:r>
          </a:p>
          <a:p>
            <a:pPr algn="ctr">
              <a:lnSpc>
                <a:spcPts val="4200"/>
              </a:lnSpc>
              <a:spcBef>
                <a:spcPct val="0"/>
              </a:spcBef>
            </a:pPr>
            <a:r>
              <a:rPr lang="en-US" sz="3000" dirty="0">
                <a:solidFill>
                  <a:srgbClr val="000000"/>
                </a:solidFill>
                <a:latin typeface="Heebo Regular"/>
              </a:rPr>
              <a:t>These three gifts share a glimpse of what</a:t>
            </a:r>
          </a:p>
          <a:p>
            <a:pPr algn="ctr">
              <a:lnSpc>
                <a:spcPts val="4200"/>
              </a:lnSpc>
              <a:spcBef>
                <a:spcPct val="0"/>
              </a:spcBef>
            </a:pPr>
            <a:r>
              <a:rPr lang="en-US" sz="3000" dirty="0">
                <a:solidFill>
                  <a:srgbClr val="000000"/>
                </a:solidFill>
                <a:latin typeface="Heebo Regular"/>
              </a:rPr>
              <a:t>Jesus is to become.</a:t>
            </a:r>
          </a:p>
        </p:txBody>
      </p:sp>
      <p:pic>
        <p:nvPicPr>
          <p:cNvPr id="5" name="Picture 5"/>
          <p:cNvPicPr>
            <a:picLocks noChangeAspect="1"/>
          </p:cNvPicPr>
          <p:nvPr/>
        </p:nvPicPr>
        <p:blipFill>
          <a:blip r:embed="rId3"/>
          <a:srcRect/>
          <a:stretch>
            <a:fillRect/>
          </a:stretch>
        </p:blipFill>
        <p:spPr>
          <a:xfrm>
            <a:off x="17115842" y="9114842"/>
            <a:ext cx="1172158" cy="1172158"/>
          </a:xfrm>
          <a:prstGeom prst="rect">
            <a:avLst/>
          </a:prstGeom>
        </p:spPr>
      </p:pic>
      <p:pic>
        <p:nvPicPr>
          <p:cNvPr id="6" name="Picture 6"/>
          <p:cNvPicPr>
            <a:picLocks noChangeAspect="1"/>
          </p:cNvPicPr>
          <p:nvPr/>
        </p:nvPicPr>
        <p:blipFill>
          <a:blip r:embed="rId4"/>
          <a:srcRect/>
          <a:stretch>
            <a:fillRect/>
          </a:stretch>
        </p:blipFill>
        <p:spPr>
          <a:xfrm rot="-1599183">
            <a:off x="16324950" y="258326"/>
            <a:ext cx="2054331" cy="1540748"/>
          </a:xfrm>
          <a:prstGeom prst="rect">
            <a:avLst/>
          </a:prstGeom>
        </p:spPr>
      </p:pic>
      <p:pic>
        <p:nvPicPr>
          <p:cNvPr id="7" name="Picture 7"/>
          <p:cNvPicPr>
            <a:picLocks noChangeAspect="1"/>
          </p:cNvPicPr>
          <p:nvPr/>
        </p:nvPicPr>
        <p:blipFill>
          <a:blip r:embed="rId5"/>
          <a:srcRect/>
          <a:stretch>
            <a:fillRect/>
          </a:stretch>
        </p:blipFill>
        <p:spPr>
          <a:xfrm rot="-8100000">
            <a:off x="-252395" y="8853936"/>
            <a:ext cx="1668377" cy="135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614114" y="2229070"/>
            <a:ext cx="6626327" cy="1292134"/>
          </a:xfrm>
          <a:prstGeom prst="rect">
            <a:avLst/>
          </a:prstGeom>
        </p:spPr>
      </p:pic>
      <p:sp>
        <p:nvSpPr>
          <p:cNvPr id="3" name="TextBox 3"/>
          <p:cNvSpPr txBox="1"/>
          <p:nvPr/>
        </p:nvSpPr>
        <p:spPr>
          <a:xfrm>
            <a:off x="3719764" y="701027"/>
            <a:ext cx="10848472" cy="1221578"/>
          </a:xfrm>
          <a:prstGeom prst="rect">
            <a:avLst/>
          </a:prstGeom>
        </p:spPr>
        <p:txBody>
          <a:bodyPr lIns="0" tIns="0" rIns="0" bIns="0" rtlCol="0" anchor="t">
            <a:spAutoFit/>
          </a:bodyPr>
          <a:lstStyle/>
          <a:p>
            <a:pPr algn="ctr">
              <a:lnSpc>
                <a:spcPts val="10093"/>
              </a:lnSpc>
              <a:spcBef>
                <a:spcPct val="0"/>
              </a:spcBef>
            </a:pPr>
            <a:r>
              <a:rPr lang="en-US" sz="7209">
                <a:solidFill>
                  <a:srgbClr val="000000"/>
                </a:solidFill>
                <a:latin typeface="Barlow Condensed Bold"/>
              </a:rPr>
              <a:t>Many Rooms In My Father’s House</a:t>
            </a:r>
          </a:p>
        </p:txBody>
      </p:sp>
      <p:sp>
        <p:nvSpPr>
          <p:cNvPr id="4" name="TextBox 4"/>
          <p:cNvSpPr txBox="1"/>
          <p:nvPr/>
        </p:nvSpPr>
        <p:spPr>
          <a:xfrm>
            <a:off x="5952223" y="2188148"/>
            <a:ext cx="5950109" cy="1333056"/>
          </a:xfrm>
          <a:prstGeom prst="rect">
            <a:avLst/>
          </a:prstGeom>
        </p:spPr>
        <p:txBody>
          <a:bodyPr lIns="0" tIns="0" rIns="0" bIns="0" rtlCol="0" anchor="t">
            <a:spAutoFit/>
          </a:bodyPr>
          <a:lstStyle/>
          <a:p>
            <a:pPr algn="ctr">
              <a:lnSpc>
                <a:spcPts val="11038"/>
              </a:lnSpc>
              <a:spcBef>
                <a:spcPct val="0"/>
              </a:spcBef>
            </a:pPr>
            <a:r>
              <a:rPr lang="en-US" sz="7884">
                <a:solidFill>
                  <a:srgbClr val="000000"/>
                </a:solidFill>
                <a:latin typeface="Karumbi"/>
              </a:rPr>
              <a:t>A scripture reflection</a:t>
            </a:r>
          </a:p>
        </p:txBody>
      </p:sp>
      <p:sp>
        <p:nvSpPr>
          <p:cNvPr id="5" name="TextBox 5"/>
          <p:cNvSpPr txBox="1"/>
          <p:nvPr/>
        </p:nvSpPr>
        <p:spPr>
          <a:xfrm>
            <a:off x="744081" y="4006999"/>
            <a:ext cx="16799838" cy="2657475"/>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Heebo Regular"/>
              </a:rPr>
              <a:t>“Don’t let this throw you. You trust God, don’t you? Trust me. There is plenty of room for you in my Father’s home. If that weren’t so, would I have told you that I’m on my way to get a room ready for you? And if I’m on my way to get your room ready, I’ll come back and get you so you can live where</a:t>
            </a:r>
          </a:p>
          <a:p>
            <a:pPr algn="ctr">
              <a:lnSpc>
                <a:spcPts val="4200"/>
              </a:lnSpc>
              <a:spcBef>
                <a:spcPct val="0"/>
              </a:spcBef>
            </a:pPr>
            <a:r>
              <a:rPr lang="en-US" sz="3000" dirty="0">
                <a:solidFill>
                  <a:srgbClr val="000000"/>
                </a:solidFill>
                <a:latin typeface="Heebo Regular"/>
              </a:rPr>
              <a:t>I live. And you already know the road I’m taking.”</a:t>
            </a:r>
          </a:p>
          <a:p>
            <a:pPr algn="ctr">
              <a:lnSpc>
                <a:spcPts val="4200"/>
              </a:lnSpc>
              <a:spcBef>
                <a:spcPct val="0"/>
              </a:spcBef>
            </a:pPr>
            <a:r>
              <a:rPr lang="en-US" sz="3000" dirty="0">
                <a:solidFill>
                  <a:srgbClr val="000000"/>
                </a:solidFill>
                <a:latin typeface="Heebo Regular"/>
              </a:rPr>
              <a:t>(John 14:1-4)</a:t>
            </a:r>
          </a:p>
        </p:txBody>
      </p:sp>
      <p:sp>
        <p:nvSpPr>
          <p:cNvPr id="6" name="TextBox 6"/>
          <p:cNvSpPr txBox="1"/>
          <p:nvPr/>
        </p:nvSpPr>
        <p:spPr>
          <a:xfrm>
            <a:off x="832210" y="7291070"/>
            <a:ext cx="16623580" cy="1967230"/>
          </a:xfrm>
          <a:prstGeom prst="rect">
            <a:avLst/>
          </a:prstGeom>
        </p:spPr>
        <p:txBody>
          <a:bodyPr lIns="0" tIns="0" rIns="0" bIns="0" rtlCol="0" anchor="t">
            <a:spAutoFit/>
          </a:bodyPr>
          <a:lstStyle/>
          <a:p>
            <a:pPr algn="ctr">
              <a:lnSpc>
                <a:spcPts val="3919"/>
              </a:lnSpc>
              <a:spcBef>
                <a:spcPct val="0"/>
              </a:spcBef>
            </a:pPr>
            <a:r>
              <a:rPr lang="en-US" sz="2800" dirty="0">
                <a:solidFill>
                  <a:srgbClr val="000000"/>
                </a:solidFill>
                <a:latin typeface="Heebo Regular Bold"/>
              </a:rPr>
              <a:t>As the scripture above says “there is plenty of room in my fathers home”. Through the nativity story, and in fact throughout the bible, “homes” or “houses” are mentioned. We wanted to open up some of the doors this week to some of the houses/homes in the nativity story and those who walked</a:t>
            </a:r>
          </a:p>
          <a:p>
            <a:pPr algn="ctr">
              <a:lnSpc>
                <a:spcPts val="3919"/>
              </a:lnSpc>
              <a:spcBef>
                <a:spcPct val="0"/>
              </a:spcBef>
            </a:pPr>
            <a:r>
              <a:rPr lang="en-US" sz="2800" dirty="0">
                <a:solidFill>
                  <a:srgbClr val="000000"/>
                </a:solidFill>
                <a:latin typeface="Heebo Regular Bold"/>
              </a:rPr>
              <a:t>through the door.</a:t>
            </a:r>
          </a:p>
        </p:txBody>
      </p:sp>
      <p:pic>
        <p:nvPicPr>
          <p:cNvPr id="7" name="Picture 7"/>
          <p:cNvPicPr>
            <a:picLocks noChangeAspect="1"/>
          </p:cNvPicPr>
          <p:nvPr/>
        </p:nvPicPr>
        <p:blipFill>
          <a:blip r:embed="rId3"/>
          <a:srcRect/>
          <a:stretch>
            <a:fillRect/>
          </a:stretch>
        </p:blipFill>
        <p:spPr>
          <a:xfrm>
            <a:off x="17115842" y="9114842"/>
            <a:ext cx="1172158" cy="11721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614114" y="2229070"/>
            <a:ext cx="6626327" cy="1292134"/>
          </a:xfrm>
          <a:prstGeom prst="rect">
            <a:avLst/>
          </a:prstGeom>
        </p:spPr>
      </p:pic>
      <p:sp>
        <p:nvSpPr>
          <p:cNvPr id="3" name="TextBox 3"/>
          <p:cNvSpPr txBox="1"/>
          <p:nvPr/>
        </p:nvSpPr>
        <p:spPr>
          <a:xfrm>
            <a:off x="4850499" y="701027"/>
            <a:ext cx="8587002" cy="1221578"/>
          </a:xfrm>
          <a:prstGeom prst="rect">
            <a:avLst/>
          </a:prstGeom>
        </p:spPr>
        <p:txBody>
          <a:bodyPr lIns="0" tIns="0" rIns="0" bIns="0" rtlCol="0" anchor="t">
            <a:spAutoFit/>
          </a:bodyPr>
          <a:lstStyle/>
          <a:p>
            <a:pPr algn="ctr">
              <a:lnSpc>
                <a:spcPts val="10093"/>
              </a:lnSpc>
              <a:spcBef>
                <a:spcPct val="0"/>
              </a:spcBef>
            </a:pPr>
            <a:r>
              <a:rPr lang="en-US" sz="7209">
                <a:solidFill>
                  <a:srgbClr val="000000"/>
                </a:solidFill>
                <a:latin typeface="Barlow Condensed Bold"/>
              </a:rPr>
              <a:t>The Angel Appears to Mary</a:t>
            </a:r>
          </a:p>
        </p:txBody>
      </p:sp>
      <p:sp>
        <p:nvSpPr>
          <p:cNvPr id="4" name="TextBox 4"/>
          <p:cNvSpPr txBox="1"/>
          <p:nvPr/>
        </p:nvSpPr>
        <p:spPr>
          <a:xfrm>
            <a:off x="7095782" y="2188148"/>
            <a:ext cx="3662990" cy="1333056"/>
          </a:xfrm>
          <a:prstGeom prst="rect">
            <a:avLst/>
          </a:prstGeom>
        </p:spPr>
        <p:txBody>
          <a:bodyPr lIns="0" tIns="0" rIns="0" bIns="0" rtlCol="0" anchor="t">
            <a:spAutoFit/>
          </a:bodyPr>
          <a:lstStyle/>
          <a:p>
            <a:pPr algn="ctr">
              <a:lnSpc>
                <a:spcPts val="11038"/>
              </a:lnSpc>
              <a:spcBef>
                <a:spcPct val="0"/>
              </a:spcBef>
            </a:pPr>
            <a:r>
              <a:rPr lang="en-US" sz="7884">
                <a:solidFill>
                  <a:srgbClr val="000000"/>
                </a:solidFill>
                <a:latin typeface="Karumbi"/>
              </a:rPr>
              <a:t>Luke 1:26-56</a:t>
            </a:r>
          </a:p>
        </p:txBody>
      </p:sp>
      <p:sp>
        <p:nvSpPr>
          <p:cNvPr id="5" name="TextBox 5"/>
          <p:cNvSpPr txBox="1"/>
          <p:nvPr/>
        </p:nvSpPr>
        <p:spPr>
          <a:xfrm>
            <a:off x="1028700" y="4564058"/>
            <a:ext cx="16087142" cy="3932874"/>
          </a:xfrm>
          <a:prstGeom prst="rect">
            <a:avLst/>
          </a:prstGeom>
        </p:spPr>
        <p:txBody>
          <a:bodyPr lIns="0" tIns="0" rIns="0" bIns="0" rtlCol="0" anchor="t">
            <a:spAutoFit/>
          </a:bodyPr>
          <a:lstStyle/>
          <a:p>
            <a:pPr algn="ctr">
              <a:lnSpc>
                <a:spcPts val="4473"/>
              </a:lnSpc>
              <a:spcBef>
                <a:spcPct val="0"/>
              </a:spcBef>
            </a:pPr>
            <a:r>
              <a:rPr lang="en-US" sz="3195" dirty="0">
                <a:solidFill>
                  <a:srgbClr val="000000"/>
                </a:solidFill>
                <a:latin typeface="Heebo Regular"/>
              </a:rPr>
              <a:t>In the sixth month of Elizabeth’s pregnancy, God sent the angel Gabriel to the Galilean village of Nazareth to a virgin engaged to be married to a man descended from David.</a:t>
            </a:r>
          </a:p>
          <a:p>
            <a:pPr algn="ctr">
              <a:lnSpc>
                <a:spcPts val="4473"/>
              </a:lnSpc>
              <a:spcBef>
                <a:spcPct val="0"/>
              </a:spcBef>
            </a:pPr>
            <a:r>
              <a:rPr lang="en-US" sz="3195" dirty="0">
                <a:solidFill>
                  <a:srgbClr val="000000"/>
                </a:solidFill>
                <a:latin typeface="Heebo Regular"/>
              </a:rPr>
              <a:t> His name was Joseph, and the virgin’s name, Mary.</a:t>
            </a:r>
          </a:p>
          <a:p>
            <a:pPr algn="ctr">
              <a:lnSpc>
                <a:spcPts val="4473"/>
              </a:lnSpc>
              <a:spcBef>
                <a:spcPct val="0"/>
              </a:spcBef>
            </a:pPr>
            <a:endParaRPr lang="en-US" sz="3195" dirty="0">
              <a:solidFill>
                <a:srgbClr val="000000"/>
              </a:solidFill>
              <a:latin typeface="Heebo Regular"/>
            </a:endParaRPr>
          </a:p>
          <a:p>
            <a:pPr algn="ctr">
              <a:lnSpc>
                <a:spcPts val="4473"/>
              </a:lnSpc>
              <a:spcBef>
                <a:spcPct val="0"/>
              </a:spcBef>
            </a:pPr>
            <a:r>
              <a:rPr lang="en-US" sz="3195" dirty="0">
                <a:solidFill>
                  <a:srgbClr val="000000"/>
                </a:solidFill>
                <a:latin typeface="Heebo Regular"/>
              </a:rPr>
              <a:t>Upon entering, Gabriel greeted her:</a:t>
            </a:r>
          </a:p>
          <a:p>
            <a:pPr algn="ctr">
              <a:lnSpc>
                <a:spcPts val="4473"/>
              </a:lnSpc>
              <a:spcBef>
                <a:spcPct val="0"/>
              </a:spcBef>
            </a:pPr>
            <a:r>
              <a:rPr lang="en-US" sz="3195" dirty="0">
                <a:solidFill>
                  <a:srgbClr val="000000"/>
                </a:solidFill>
                <a:latin typeface="Heebo Regular"/>
              </a:rPr>
              <a:t> “Greetings, you who are highly </a:t>
            </a:r>
            <a:r>
              <a:rPr lang="en-US" sz="3195" dirty="0" err="1">
                <a:solidFill>
                  <a:srgbClr val="000000"/>
                </a:solidFill>
                <a:latin typeface="Heebo Regular"/>
              </a:rPr>
              <a:t>favoured</a:t>
            </a:r>
            <a:r>
              <a:rPr lang="en-US" sz="3195" dirty="0">
                <a:solidFill>
                  <a:srgbClr val="000000"/>
                </a:solidFill>
                <a:latin typeface="Heebo Regular"/>
              </a:rPr>
              <a:t>. The Lord is with you.</a:t>
            </a:r>
          </a:p>
          <a:p>
            <a:pPr algn="ctr">
              <a:lnSpc>
                <a:spcPts val="4473"/>
              </a:lnSpc>
              <a:spcBef>
                <a:spcPct val="0"/>
              </a:spcBef>
            </a:pPr>
            <a:r>
              <a:rPr lang="en-US" sz="3195" dirty="0">
                <a:solidFill>
                  <a:srgbClr val="000000"/>
                </a:solidFill>
                <a:latin typeface="Heebo Regular"/>
              </a:rPr>
              <a:t>Blessed are you among women.”</a:t>
            </a:r>
          </a:p>
        </p:txBody>
      </p:sp>
      <p:pic>
        <p:nvPicPr>
          <p:cNvPr id="6" name="Picture 6"/>
          <p:cNvPicPr>
            <a:picLocks noChangeAspect="1"/>
          </p:cNvPicPr>
          <p:nvPr/>
        </p:nvPicPr>
        <p:blipFill>
          <a:blip r:embed="rId3"/>
          <a:srcRect/>
          <a:stretch>
            <a:fillRect/>
          </a:stretch>
        </p:blipFill>
        <p:spPr>
          <a:xfrm>
            <a:off x="17115842" y="9114842"/>
            <a:ext cx="1172158" cy="1172158"/>
          </a:xfrm>
          <a:prstGeom prst="rect">
            <a:avLst/>
          </a:prstGeom>
        </p:spPr>
      </p:pic>
      <p:pic>
        <p:nvPicPr>
          <p:cNvPr id="7" name="Picture 7"/>
          <p:cNvPicPr>
            <a:picLocks noChangeAspect="1"/>
          </p:cNvPicPr>
          <p:nvPr/>
        </p:nvPicPr>
        <p:blipFill>
          <a:blip r:embed="rId4"/>
          <a:srcRect/>
          <a:stretch>
            <a:fillRect/>
          </a:stretch>
        </p:blipFill>
        <p:spPr>
          <a:xfrm rot="-1599183">
            <a:off x="16232135" y="2944"/>
            <a:ext cx="2054331" cy="1540748"/>
          </a:xfrm>
          <a:prstGeom prst="rect">
            <a:avLst/>
          </a:prstGeom>
        </p:spPr>
      </p:pic>
      <p:pic>
        <p:nvPicPr>
          <p:cNvPr id="8" name="Picture 8"/>
          <p:cNvPicPr>
            <a:picLocks noChangeAspect="1"/>
          </p:cNvPicPr>
          <p:nvPr/>
        </p:nvPicPr>
        <p:blipFill>
          <a:blip r:embed="rId5"/>
          <a:srcRect/>
          <a:stretch>
            <a:fillRect/>
          </a:stretch>
        </p:blipFill>
        <p:spPr>
          <a:xfrm rot="-8100000">
            <a:off x="-35826" y="175705"/>
            <a:ext cx="1668377" cy="135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818173" y="2314575"/>
            <a:ext cx="5657850" cy="565785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18152" t="6749" r="-17745" b="2650"/>
              </a:stretch>
            </a:blipFill>
          </p:spPr>
        </p:sp>
      </p:grpSp>
      <p:pic>
        <p:nvPicPr>
          <p:cNvPr id="4" name="Picture 4"/>
          <p:cNvPicPr>
            <a:picLocks noChangeAspect="1"/>
          </p:cNvPicPr>
          <p:nvPr/>
        </p:nvPicPr>
        <p:blipFill>
          <a:blip r:embed="rId3"/>
          <a:srcRect/>
          <a:stretch>
            <a:fillRect/>
          </a:stretch>
        </p:blipFill>
        <p:spPr>
          <a:xfrm>
            <a:off x="17115842" y="9114842"/>
            <a:ext cx="1172158" cy="1172158"/>
          </a:xfrm>
          <a:prstGeom prst="rect">
            <a:avLst/>
          </a:prstGeom>
        </p:spPr>
      </p:pic>
      <p:pic>
        <p:nvPicPr>
          <p:cNvPr id="5" name="Picture 5"/>
          <p:cNvPicPr>
            <a:picLocks noChangeAspect="1"/>
          </p:cNvPicPr>
          <p:nvPr/>
        </p:nvPicPr>
        <p:blipFill>
          <a:blip r:embed="rId4"/>
          <a:srcRect/>
          <a:stretch>
            <a:fillRect/>
          </a:stretch>
        </p:blipFill>
        <p:spPr>
          <a:xfrm rot="-1599183">
            <a:off x="16324950" y="258326"/>
            <a:ext cx="2054331" cy="1540748"/>
          </a:xfrm>
          <a:prstGeom prst="rect">
            <a:avLst/>
          </a:prstGeom>
        </p:spPr>
      </p:pic>
      <p:pic>
        <p:nvPicPr>
          <p:cNvPr id="6" name="Picture 6"/>
          <p:cNvPicPr>
            <a:picLocks noChangeAspect="1"/>
          </p:cNvPicPr>
          <p:nvPr/>
        </p:nvPicPr>
        <p:blipFill>
          <a:blip r:embed="rId5"/>
          <a:srcRect/>
          <a:stretch>
            <a:fillRect/>
          </a:stretch>
        </p:blipFill>
        <p:spPr>
          <a:xfrm rot="-8100000">
            <a:off x="-252395" y="8853936"/>
            <a:ext cx="1668377" cy="1355556"/>
          </a:xfrm>
          <a:prstGeom prst="rect">
            <a:avLst/>
          </a:prstGeom>
        </p:spPr>
      </p:pic>
      <p:sp>
        <p:nvSpPr>
          <p:cNvPr id="7" name="TextBox 7"/>
          <p:cNvSpPr txBox="1"/>
          <p:nvPr/>
        </p:nvSpPr>
        <p:spPr>
          <a:xfrm>
            <a:off x="689245" y="1862902"/>
            <a:ext cx="10570487" cy="6599691"/>
          </a:xfrm>
          <a:prstGeom prst="rect">
            <a:avLst/>
          </a:prstGeom>
        </p:spPr>
        <p:txBody>
          <a:bodyPr lIns="0" tIns="0" rIns="0" bIns="0" rtlCol="0" anchor="t">
            <a:spAutoFit/>
          </a:bodyPr>
          <a:lstStyle/>
          <a:p>
            <a:pPr algn="ctr">
              <a:lnSpc>
                <a:spcPts val="4737"/>
              </a:lnSpc>
              <a:spcBef>
                <a:spcPct val="0"/>
              </a:spcBef>
            </a:pPr>
            <a:r>
              <a:rPr lang="en-US" sz="3384" dirty="0">
                <a:solidFill>
                  <a:srgbClr val="000000"/>
                </a:solidFill>
                <a:latin typeface="Heebo Regular"/>
              </a:rPr>
              <a:t>It's not every day that an angel appears in your house. For Mary, this was a life changing experience.</a:t>
            </a:r>
          </a:p>
          <a:p>
            <a:pPr algn="ctr">
              <a:lnSpc>
                <a:spcPts val="4737"/>
              </a:lnSpc>
              <a:spcBef>
                <a:spcPct val="0"/>
              </a:spcBef>
            </a:pPr>
            <a:r>
              <a:rPr lang="en-US" sz="3384" dirty="0">
                <a:solidFill>
                  <a:srgbClr val="000000"/>
                </a:solidFill>
                <a:latin typeface="Heebo Regular"/>
              </a:rPr>
              <a:t>She welcomed the angel and accepted what the</a:t>
            </a:r>
          </a:p>
          <a:p>
            <a:pPr algn="ctr">
              <a:lnSpc>
                <a:spcPts val="4737"/>
              </a:lnSpc>
              <a:spcBef>
                <a:spcPct val="0"/>
              </a:spcBef>
            </a:pPr>
            <a:r>
              <a:rPr lang="en-US" sz="3384" dirty="0">
                <a:solidFill>
                  <a:srgbClr val="000000"/>
                </a:solidFill>
                <a:latin typeface="Heebo Regular"/>
              </a:rPr>
              <a:t>angel told her. </a:t>
            </a:r>
          </a:p>
          <a:p>
            <a:pPr algn="ctr">
              <a:lnSpc>
                <a:spcPts val="4737"/>
              </a:lnSpc>
              <a:spcBef>
                <a:spcPct val="0"/>
              </a:spcBef>
            </a:pPr>
            <a:r>
              <a:rPr lang="en-US" sz="3384" dirty="0">
                <a:solidFill>
                  <a:srgbClr val="000000"/>
                </a:solidFill>
                <a:latin typeface="Heebo Regular"/>
              </a:rPr>
              <a:t> </a:t>
            </a:r>
          </a:p>
          <a:p>
            <a:pPr algn="ctr">
              <a:lnSpc>
                <a:spcPts val="4737"/>
              </a:lnSpc>
              <a:spcBef>
                <a:spcPct val="0"/>
              </a:spcBef>
            </a:pPr>
            <a:r>
              <a:rPr lang="en-US" sz="3384" dirty="0">
                <a:solidFill>
                  <a:srgbClr val="000000"/>
                </a:solidFill>
                <a:latin typeface="Heebo Regular"/>
              </a:rPr>
              <a:t>The angel appeared, not to a high-powered person with lots of money, but to a young girl from a humble home. </a:t>
            </a:r>
          </a:p>
          <a:p>
            <a:pPr algn="ctr">
              <a:lnSpc>
                <a:spcPts val="4737"/>
              </a:lnSpc>
              <a:spcBef>
                <a:spcPct val="0"/>
              </a:spcBef>
            </a:pPr>
            <a:r>
              <a:rPr lang="en-US" sz="3384" dirty="0">
                <a:solidFill>
                  <a:srgbClr val="000000"/>
                </a:solidFill>
                <a:latin typeface="Heebo Regular"/>
              </a:rPr>
              <a:t> </a:t>
            </a:r>
          </a:p>
          <a:p>
            <a:pPr algn="ctr">
              <a:lnSpc>
                <a:spcPts val="4737"/>
              </a:lnSpc>
              <a:spcBef>
                <a:spcPct val="0"/>
              </a:spcBef>
            </a:pPr>
            <a:r>
              <a:rPr lang="en-US" sz="3384" dirty="0">
                <a:solidFill>
                  <a:srgbClr val="000000"/>
                </a:solidFill>
                <a:latin typeface="Heebo Regular"/>
              </a:rPr>
              <a:t>The Messiah would not be born into wealth but in to love. He would not be born in a palace but</a:t>
            </a:r>
          </a:p>
          <a:p>
            <a:pPr algn="ctr">
              <a:lnSpc>
                <a:spcPts val="4737"/>
              </a:lnSpc>
              <a:spcBef>
                <a:spcPct val="0"/>
              </a:spcBef>
            </a:pPr>
            <a:r>
              <a:rPr lang="en-US" sz="3384" dirty="0">
                <a:solidFill>
                  <a:srgbClr val="000000"/>
                </a:solidFill>
                <a:latin typeface="Heebo Regular"/>
              </a:rPr>
              <a:t>in a simple 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614114" y="2229070"/>
            <a:ext cx="6626327" cy="1292134"/>
          </a:xfrm>
          <a:prstGeom prst="rect">
            <a:avLst/>
          </a:prstGeom>
        </p:spPr>
      </p:pic>
      <p:sp>
        <p:nvSpPr>
          <p:cNvPr id="3" name="TextBox 3"/>
          <p:cNvSpPr txBox="1"/>
          <p:nvPr/>
        </p:nvSpPr>
        <p:spPr>
          <a:xfrm>
            <a:off x="4648200" y="524496"/>
            <a:ext cx="8829085" cy="1156342"/>
          </a:xfrm>
          <a:prstGeom prst="rect">
            <a:avLst/>
          </a:prstGeom>
        </p:spPr>
        <p:txBody>
          <a:bodyPr wrap="square" lIns="0" tIns="0" rIns="0" bIns="0" rtlCol="0" anchor="t">
            <a:spAutoFit/>
          </a:bodyPr>
          <a:lstStyle/>
          <a:p>
            <a:pPr algn="ctr">
              <a:lnSpc>
                <a:spcPts val="10093"/>
              </a:lnSpc>
              <a:spcBef>
                <a:spcPct val="0"/>
              </a:spcBef>
            </a:pPr>
            <a:r>
              <a:rPr lang="en-US" sz="7209" dirty="0">
                <a:solidFill>
                  <a:srgbClr val="000000"/>
                </a:solidFill>
                <a:latin typeface="Barlow Condensed Bold"/>
              </a:rPr>
              <a:t>Mary Visits Elizabeth</a:t>
            </a:r>
          </a:p>
        </p:txBody>
      </p:sp>
      <p:sp>
        <p:nvSpPr>
          <p:cNvPr id="4" name="TextBox 4"/>
          <p:cNvSpPr txBox="1"/>
          <p:nvPr/>
        </p:nvSpPr>
        <p:spPr>
          <a:xfrm>
            <a:off x="7004223" y="2188148"/>
            <a:ext cx="3846109" cy="1333056"/>
          </a:xfrm>
          <a:prstGeom prst="rect">
            <a:avLst/>
          </a:prstGeom>
        </p:spPr>
        <p:txBody>
          <a:bodyPr lIns="0" tIns="0" rIns="0" bIns="0" rtlCol="0" anchor="t">
            <a:spAutoFit/>
          </a:bodyPr>
          <a:lstStyle/>
          <a:p>
            <a:pPr algn="ctr">
              <a:lnSpc>
                <a:spcPts val="11038"/>
              </a:lnSpc>
              <a:spcBef>
                <a:spcPct val="0"/>
              </a:spcBef>
            </a:pPr>
            <a:r>
              <a:rPr lang="en-US" sz="7884">
                <a:solidFill>
                  <a:srgbClr val="000000"/>
                </a:solidFill>
                <a:latin typeface="Karumbi"/>
              </a:rPr>
              <a:t>Luke 1:39-45</a:t>
            </a:r>
          </a:p>
        </p:txBody>
      </p:sp>
      <p:sp>
        <p:nvSpPr>
          <p:cNvPr id="5" name="TextBox 5"/>
          <p:cNvSpPr txBox="1"/>
          <p:nvPr/>
        </p:nvSpPr>
        <p:spPr>
          <a:xfrm>
            <a:off x="1028700" y="4254674"/>
            <a:ext cx="16230600" cy="4939030"/>
          </a:xfrm>
          <a:prstGeom prst="rect">
            <a:avLst/>
          </a:prstGeom>
        </p:spPr>
        <p:txBody>
          <a:bodyPr lIns="0" tIns="0" rIns="0" bIns="0" rtlCol="0" anchor="t">
            <a:spAutoFit/>
          </a:bodyPr>
          <a:lstStyle/>
          <a:p>
            <a:pPr algn="ctr">
              <a:lnSpc>
                <a:spcPts val="3919"/>
              </a:lnSpc>
              <a:spcBef>
                <a:spcPct val="0"/>
              </a:spcBef>
            </a:pPr>
            <a:r>
              <a:rPr lang="en-US" sz="2800" dirty="0">
                <a:solidFill>
                  <a:srgbClr val="000000"/>
                </a:solidFill>
                <a:latin typeface="Heebo Regular"/>
              </a:rPr>
              <a:t>Mary didn’t waste a minute. She got up and travelled to a town in Judah in the hill country,</a:t>
            </a:r>
          </a:p>
          <a:p>
            <a:pPr algn="ctr">
              <a:lnSpc>
                <a:spcPts val="3919"/>
              </a:lnSpc>
              <a:spcBef>
                <a:spcPct val="0"/>
              </a:spcBef>
            </a:pPr>
            <a:r>
              <a:rPr lang="en-US" sz="2800" dirty="0">
                <a:solidFill>
                  <a:srgbClr val="000000"/>
                </a:solidFill>
                <a:latin typeface="Heebo Regular"/>
              </a:rPr>
              <a:t>straight to Zachariah’s house, and greeted Elizabeth. When Elizabeth heard Mary’s greeting,</a:t>
            </a:r>
          </a:p>
          <a:p>
            <a:pPr algn="ctr">
              <a:lnSpc>
                <a:spcPts val="3919"/>
              </a:lnSpc>
              <a:spcBef>
                <a:spcPct val="0"/>
              </a:spcBef>
            </a:pPr>
            <a:r>
              <a:rPr lang="en-US" sz="2800" dirty="0">
                <a:solidFill>
                  <a:srgbClr val="000000"/>
                </a:solidFill>
                <a:latin typeface="Heebo Regular"/>
              </a:rPr>
              <a:t>the baby in her womb leaped. She was filled with the Holy Spirit, and sang out exuberantly, </a:t>
            </a:r>
          </a:p>
          <a:p>
            <a:pPr algn="ctr">
              <a:lnSpc>
                <a:spcPts val="3919"/>
              </a:lnSpc>
              <a:spcBef>
                <a:spcPct val="0"/>
              </a:spcBef>
            </a:pPr>
            <a:r>
              <a:rPr lang="en-US" sz="2800" dirty="0">
                <a:solidFill>
                  <a:srgbClr val="000000"/>
                </a:solidFill>
                <a:latin typeface="Heebo Regular"/>
              </a:rPr>
              <a:t> </a:t>
            </a:r>
          </a:p>
          <a:p>
            <a:pPr algn="ctr">
              <a:lnSpc>
                <a:spcPts val="3919"/>
              </a:lnSpc>
              <a:spcBef>
                <a:spcPct val="0"/>
              </a:spcBef>
            </a:pPr>
            <a:r>
              <a:rPr lang="en-US" sz="2800" dirty="0">
                <a:solidFill>
                  <a:srgbClr val="000000"/>
                </a:solidFill>
                <a:latin typeface="Heebo Regular"/>
              </a:rPr>
              <a:t>“Blessed are you among women, and blessed is the child you will bear!</a:t>
            </a:r>
          </a:p>
          <a:p>
            <a:pPr algn="ctr">
              <a:lnSpc>
                <a:spcPts val="3919"/>
              </a:lnSpc>
              <a:spcBef>
                <a:spcPct val="0"/>
              </a:spcBef>
            </a:pPr>
            <a:r>
              <a:rPr lang="en-US" sz="2800" dirty="0">
                <a:solidFill>
                  <a:srgbClr val="000000"/>
                </a:solidFill>
                <a:latin typeface="Heebo Regular"/>
              </a:rPr>
              <a:t>But why am I so </a:t>
            </a:r>
            <a:r>
              <a:rPr lang="en-US" sz="2800" dirty="0" err="1">
                <a:solidFill>
                  <a:srgbClr val="000000"/>
                </a:solidFill>
                <a:latin typeface="Heebo Regular"/>
              </a:rPr>
              <a:t>favoured</a:t>
            </a:r>
            <a:r>
              <a:rPr lang="en-US" sz="2800" dirty="0">
                <a:solidFill>
                  <a:srgbClr val="000000"/>
                </a:solidFill>
                <a:latin typeface="Heebo Regular"/>
              </a:rPr>
              <a:t>, that the mother of my Lord should come to me?</a:t>
            </a:r>
          </a:p>
          <a:p>
            <a:pPr algn="ctr">
              <a:lnSpc>
                <a:spcPts val="3919"/>
              </a:lnSpc>
              <a:spcBef>
                <a:spcPct val="0"/>
              </a:spcBef>
            </a:pPr>
            <a:r>
              <a:rPr lang="en-US" sz="2800" dirty="0">
                <a:solidFill>
                  <a:srgbClr val="000000"/>
                </a:solidFill>
                <a:latin typeface="Heebo Regular"/>
              </a:rPr>
              <a:t>As soon as the sound of your greeting reached my ears,</a:t>
            </a:r>
          </a:p>
          <a:p>
            <a:pPr algn="ctr">
              <a:lnSpc>
                <a:spcPts val="3919"/>
              </a:lnSpc>
              <a:spcBef>
                <a:spcPct val="0"/>
              </a:spcBef>
            </a:pPr>
            <a:r>
              <a:rPr lang="en-US" sz="2800" dirty="0">
                <a:solidFill>
                  <a:srgbClr val="000000"/>
                </a:solidFill>
                <a:latin typeface="Heebo Regular"/>
              </a:rPr>
              <a:t>the baby in my womb leaped for joy.</a:t>
            </a:r>
          </a:p>
          <a:p>
            <a:pPr algn="ctr">
              <a:lnSpc>
                <a:spcPts val="3919"/>
              </a:lnSpc>
              <a:spcBef>
                <a:spcPct val="0"/>
              </a:spcBef>
            </a:pPr>
            <a:r>
              <a:rPr lang="en-US" sz="2800" dirty="0">
                <a:solidFill>
                  <a:srgbClr val="000000"/>
                </a:solidFill>
                <a:latin typeface="Heebo Regular"/>
              </a:rPr>
              <a:t>Blessed is she who has believed that the Lord would</a:t>
            </a:r>
          </a:p>
          <a:p>
            <a:pPr algn="ctr">
              <a:lnSpc>
                <a:spcPts val="3919"/>
              </a:lnSpc>
              <a:spcBef>
                <a:spcPct val="0"/>
              </a:spcBef>
            </a:pPr>
            <a:r>
              <a:rPr lang="en-US" sz="2800" dirty="0">
                <a:solidFill>
                  <a:srgbClr val="000000"/>
                </a:solidFill>
                <a:latin typeface="Heebo Regular"/>
              </a:rPr>
              <a:t>fulfil his promises to her!”</a:t>
            </a:r>
          </a:p>
        </p:txBody>
      </p:sp>
      <p:pic>
        <p:nvPicPr>
          <p:cNvPr id="6" name="Picture 6"/>
          <p:cNvPicPr>
            <a:picLocks noChangeAspect="1"/>
          </p:cNvPicPr>
          <p:nvPr/>
        </p:nvPicPr>
        <p:blipFill>
          <a:blip r:embed="rId3"/>
          <a:srcRect/>
          <a:stretch>
            <a:fillRect/>
          </a:stretch>
        </p:blipFill>
        <p:spPr>
          <a:xfrm>
            <a:off x="17115842" y="9114842"/>
            <a:ext cx="1172158" cy="1172158"/>
          </a:xfrm>
          <a:prstGeom prst="rect">
            <a:avLst/>
          </a:prstGeom>
        </p:spPr>
      </p:pic>
      <p:pic>
        <p:nvPicPr>
          <p:cNvPr id="7" name="Picture 7"/>
          <p:cNvPicPr>
            <a:picLocks noChangeAspect="1"/>
          </p:cNvPicPr>
          <p:nvPr/>
        </p:nvPicPr>
        <p:blipFill>
          <a:blip r:embed="rId4"/>
          <a:srcRect/>
          <a:stretch>
            <a:fillRect/>
          </a:stretch>
        </p:blipFill>
        <p:spPr>
          <a:xfrm rot="-1599183">
            <a:off x="16232135" y="2944"/>
            <a:ext cx="2054331" cy="1540748"/>
          </a:xfrm>
          <a:prstGeom prst="rect">
            <a:avLst/>
          </a:prstGeom>
        </p:spPr>
      </p:pic>
      <p:pic>
        <p:nvPicPr>
          <p:cNvPr id="8" name="Picture 8"/>
          <p:cNvPicPr>
            <a:picLocks noChangeAspect="1"/>
          </p:cNvPicPr>
          <p:nvPr/>
        </p:nvPicPr>
        <p:blipFill>
          <a:blip r:embed="rId5"/>
          <a:srcRect/>
          <a:stretch>
            <a:fillRect/>
          </a:stretch>
        </p:blipFill>
        <p:spPr>
          <a:xfrm rot="-8100000">
            <a:off x="-35826" y="175705"/>
            <a:ext cx="1668377" cy="135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1981200"/>
            <a:ext cx="5657850" cy="565785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18152" t="6749" r="-17745" b="2650"/>
              </a:stretch>
            </a:blipFill>
          </p:spPr>
        </p:sp>
      </p:grpSp>
      <p:sp>
        <p:nvSpPr>
          <p:cNvPr id="4" name="TextBox 4"/>
          <p:cNvSpPr txBox="1"/>
          <p:nvPr/>
        </p:nvSpPr>
        <p:spPr>
          <a:xfrm>
            <a:off x="7270310" y="1914525"/>
            <a:ext cx="9988990" cy="5857875"/>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Heebo Regular"/>
              </a:rPr>
              <a:t>I think its safe to say that Mary would have been a little confused with the message from the Angel. She needed someone to talk to, so she reached out to Elizabeth.</a:t>
            </a:r>
          </a:p>
          <a:p>
            <a:pPr algn="ctr">
              <a:lnSpc>
                <a:spcPts val="4200"/>
              </a:lnSpc>
              <a:spcBef>
                <a:spcPct val="0"/>
              </a:spcBef>
            </a:pPr>
            <a:r>
              <a:rPr lang="en-US" sz="3000" dirty="0">
                <a:solidFill>
                  <a:srgbClr val="000000"/>
                </a:solidFill>
                <a:latin typeface="Heebo Regular"/>
              </a:rPr>
              <a:t> </a:t>
            </a:r>
          </a:p>
          <a:p>
            <a:pPr algn="ctr">
              <a:lnSpc>
                <a:spcPts val="4200"/>
              </a:lnSpc>
              <a:spcBef>
                <a:spcPct val="0"/>
              </a:spcBef>
            </a:pPr>
            <a:r>
              <a:rPr lang="en-US" sz="3000" dirty="0">
                <a:solidFill>
                  <a:srgbClr val="000000"/>
                </a:solidFill>
                <a:latin typeface="Heebo Regular"/>
              </a:rPr>
              <a:t>Elizabeth isn’t expecting Mary, but she opens the door of her home and embraces Mary. Like the news the angel brought, "I bring you good news of great joy that will be for all the people" (2:10), Elizabeth was filled with joy and the holy spirit as she greeted Mary.</a:t>
            </a:r>
          </a:p>
          <a:p>
            <a:pPr algn="ctr">
              <a:lnSpc>
                <a:spcPts val="4200"/>
              </a:lnSpc>
              <a:spcBef>
                <a:spcPct val="0"/>
              </a:spcBef>
            </a:pPr>
            <a:r>
              <a:rPr lang="en-US" sz="3000" dirty="0">
                <a:solidFill>
                  <a:srgbClr val="000000"/>
                </a:solidFill>
                <a:latin typeface="Heebo Regular"/>
              </a:rPr>
              <a:t>  </a:t>
            </a:r>
          </a:p>
          <a:p>
            <a:pPr algn="ctr">
              <a:lnSpc>
                <a:spcPts val="4200"/>
              </a:lnSpc>
              <a:spcBef>
                <a:spcPct val="0"/>
              </a:spcBef>
            </a:pPr>
            <a:r>
              <a:rPr lang="en-US" sz="3000" dirty="0">
                <a:solidFill>
                  <a:srgbClr val="000000"/>
                </a:solidFill>
                <a:latin typeface="Heebo Regular"/>
              </a:rPr>
              <a:t>Even more poignant today.</a:t>
            </a:r>
          </a:p>
        </p:txBody>
      </p:sp>
      <p:pic>
        <p:nvPicPr>
          <p:cNvPr id="5" name="Picture 5"/>
          <p:cNvPicPr>
            <a:picLocks noChangeAspect="1"/>
          </p:cNvPicPr>
          <p:nvPr/>
        </p:nvPicPr>
        <p:blipFill>
          <a:blip r:embed="rId3"/>
          <a:srcRect/>
          <a:stretch>
            <a:fillRect/>
          </a:stretch>
        </p:blipFill>
        <p:spPr>
          <a:xfrm>
            <a:off x="17115842" y="9114842"/>
            <a:ext cx="1172158" cy="1172158"/>
          </a:xfrm>
          <a:prstGeom prst="rect">
            <a:avLst/>
          </a:prstGeom>
        </p:spPr>
      </p:pic>
      <p:pic>
        <p:nvPicPr>
          <p:cNvPr id="6" name="Picture 6"/>
          <p:cNvPicPr>
            <a:picLocks noChangeAspect="1"/>
          </p:cNvPicPr>
          <p:nvPr/>
        </p:nvPicPr>
        <p:blipFill>
          <a:blip r:embed="rId4"/>
          <a:srcRect/>
          <a:stretch>
            <a:fillRect/>
          </a:stretch>
        </p:blipFill>
        <p:spPr>
          <a:xfrm rot="-1599183">
            <a:off x="16324950" y="258326"/>
            <a:ext cx="2054331" cy="1540748"/>
          </a:xfrm>
          <a:prstGeom prst="rect">
            <a:avLst/>
          </a:prstGeom>
        </p:spPr>
      </p:pic>
      <p:pic>
        <p:nvPicPr>
          <p:cNvPr id="7" name="Picture 7"/>
          <p:cNvPicPr>
            <a:picLocks noChangeAspect="1"/>
          </p:cNvPicPr>
          <p:nvPr/>
        </p:nvPicPr>
        <p:blipFill>
          <a:blip r:embed="rId5"/>
          <a:srcRect/>
          <a:stretch>
            <a:fillRect/>
          </a:stretch>
        </p:blipFill>
        <p:spPr>
          <a:xfrm rot="-8100000">
            <a:off x="-252395" y="8853936"/>
            <a:ext cx="1668377" cy="135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427998" y="1914666"/>
            <a:ext cx="6626327" cy="1292134"/>
          </a:xfrm>
          <a:prstGeom prst="rect">
            <a:avLst/>
          </a:prstGeom>
        </p:spPr>
      </p:pic>
      <p:sp>
        <p:nvSpPr>
          <p:cNvPr id="3" name="TextBox 3"/>
          <p:cNvSpPr txBox="1"/>
          <p:nvPr/>
        </p:nvSpPr>
        <p:spPr>
          <a:xfrm>
            <a:off x="3576215" y="505060"/>
            <a:ext cx="10763337" cy="1221578"/>
          </a:xfrm>
          <a:prstGeom prst="rect">
            <a:avLst/>
          </a:prstGeom>
        </p:spPr>
        <p:txBody>
          <a:bodyPr lIns="0" tIns="0" rIns="0" bIns="0" rtlCol="0" anchor="t">
            <a:spAutoFit/>
          </a:bodyPr>
          <a:lstStyle/>
          <a:p>
            <a:pPr algn="ctr">
              <a:lnSpc>
                <a:spcPts val="10093"/>
              </a:lnSpc>
              <a:spcBef>
                <a:spcPct val="0"/>
              </a:spcBef>
            </a:pPr>
            <a:r>
              <a:rPr lang="en-US" sz="7209">
                <a:solidFill>
                  <a:srgbClr val="000000"/>
                </a:solidFill>
                <a:latin typeface="Barlow Condensed Bold"/>
              </a:rPr>
              <a:t>Joseph Accepts Jesus as His Son</a:t>
            </a:r>
          </a:p>
        </p:txBody>
      </p:sp>
      <p:sp>
        <p:nvSpPr>
          <p:cNvPr id="4" name="TextBox 4"/>
          <p:cNvSpPr txBox="1"/>
          <p:nvPr/>
        </p:nvSpPr>
        <p:spPr>
          <a:xfrm>
            <a:off x="6438524" y="1873744"/>
            <a:ext cx="4605274" cy="1333056"/>
          </a:xfrm>
          <a:prstGeom prst="rect">
            <a:avLst/>
          </a:prstGeom>
        </p:spPr>
        <p:txBody>
          <a:bodyPr lIns="0" tIns="0" rIns="0" bIns="0" rtlCol="0" anchor="t">
            <a:spAutoFit/>
          </a:bodyPr>
          <a:lstStyle/>
          <a:p>
            <a:pPr algn="ctr">
              <a:lnSpc>
                <a:spcPts val="11038"/>
              </a:lnSpc>
              <a:spcBef>
                <a:spcPct val="0"/>
              </a:spcBef>
            </a:pPr>
            <a:r>
              <a:rPr lang="en-US" sz="7884">
                <a:solidFill>
                  <a:srgbClr val="000000"/>
                </a:solidFill>
                <a:latin typeface="Karumbi"/>
              </a:rPr>
              <a:t>Matthew 1:18-25</a:t>
            </a:r>
          </a:p>
        </p:txBody>
      </p:sp>
      <p:sp>
        <p:nvSpPr>
          <p:cNvPr id="5" name="TextBox 5"/>
          <p:cNvSpPr txBox="1"/>
          <p:nvPr/>
        </p:nvSpPr>
        <p:spPr>
          <a:xfrm>
            <a:off x="523833" y="3790367"/>
            <a:ext cx="17240335" cy="5324475"/>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Heebo Regular"/>
              </a:rPr>
              <a:t>While he was trying to figure a way out, he had a dream.</a:t>
            </a:r>
          </a:p>
          <a:p>
            <a:pPr algn="ctr">
              <a:lnSpc>
                <a:spcPts val="4200"/>
              </a:lnSpc>
              <a:spcBef>
                <a:spcPct val="0"/>
              </a:spcBef>
            </a:pPr>
            <a:r>
              <a:rPr lang="en-US" sz="3000" dirty="0">
                <a:solidFill>
                  <a:srgbClr val="000000"/>
                </a:solidFill>
                <a:latin typeface="Heebo Regular"/>
              </a:rPr>
              <a:t>God’s angel spoke in the dream: “Joseph, son of David, don’t hesitate to get married.</a:t>
            </a:r>
          </a:p>
          <a:p>
            <a:pPr algn="ctr">
              <a:lnSpc>
                <a:spcPts val="4200"/>
              </a:lnSpc>
              <a:spcBef>
                <a:spcPct val="0"/>
              </a:spcBef>
            </a:pPr>
            <a:r>
              <a:rPr lang="en-US" sz="3000" dirty="0">
                <a:solidFill>
                  <a:srgbClr val="000000"/>
                </a:solidFill>
                <a:latin typeface="Heebo Regular"/>
              </a:rPr>
              <a:t>Mary’s pregnancy is Spirit-conceived. God’s Holy Spirit has made her pregnant.</a:t>
            </a:r>
          </a:p>
          <a:p>
            <a:pPr algn="ctr">
              <a:lnSpc>
                <a:spcPts val="4200"/>
              </a:lnSpc>
              <a:spcBef>
                <a:spcPct val="0"/>
              </a:spcBef>
            </a:pPr>
            <a:r>
              <a:rPr lang="en-US" sz="3000" dirty="0">
                <a:solidFill>
                  <a:srgbClr val="000000"/>
                </a:solidFill>
                <a:latin typeface="Heebo Regular"/>
              </a:rPr>
              <a:t>She will bring a son to birth, and when she does, you, Joseph,</a:t>
            </a:r>
          </a:p>
          <a:p>
            <a:pPr algn="ctr">
              <a:lnSpc>
                <a:spcPts val="4200"/>
              </a:lnSpc>
              <a:spcBef>
                <a:spcPct val="0"/>
              </a:spcBef>
            </a:pPr>
            <a:r>
              <a:rPr lang="en-US" sz="3000" dirty="0">
                <a:solidFill>
                  <a:srgbClr val="000000"/>
                </a:solidFill>
                <a:latin typeface="Heebo Regular"/>
              </a:rPr>
              <a:t>will name him Jesus—‘God saves’—because he will save his people from their sins.”</a:t>
            </a:r>
          </a:p>
          <a:p>
            <a:pPr algn="ctr">
              <a:lnSpc>
                <a:spcPts val="4200"/>
              </a:lnSpc>
              <a:spcBef>
                <a:spcPct val="0"/>
              </a:spcBef>
            </a:pPr>
            <a:r>
              <a:rPr lang="en-US" sz="3000" dirty="0">
                <a:solidFill>
                  <a:srgbClr val="000000"/>
                </a:solidFill>
                <a:latin typeface="Heebo Regular"/>
              </a:rPr>
              <a:t>This would bring the prophet’s embryonic sermon to full term:</a:t>
            </a:r>
          </a:p>
          <a:p>
            <a:pPr algn="ctr">
              <a:lnSpc>
                <a:spcPts val="4200"/>
              </a:lnSpc>
              <a:spcBef>
                <a:spcPct val="0"/>
              </a:spcBef>
            </a:pPr>
            <a:r>
              <a:rPr lang="en-US" sz="3000" dirty="0">
                <a:solidFill>
                  <a:srgbClr val="000000"/>
                </a:solidFill>
                <a:latin typeface="Heebo Regular"/>
              </a:rPr>
              <a:t>Watch for this—a virgin will get pregnant and bear a son;</a:t>
            </a:r>
          </a:p>
          <a:p>
            <a:pPr algn="ctr">
              <a:lnSpc>
                <a:spcPts val="4200"/>
              </a:lnSpc>
              <a:spcBef>
                <a:spcPct val="0"/>
              </a:spcBef>
            </a:pPr>
            <a:r>
              <a:rPr lang="en-US" sz="3000" dirty="0">
                <a:solidFill>
                  <a:srgbClr val="000000"/>
                </a:solidFill>
                <a:latin typeface="Heebo Regular"/>
              </a:rPr>
              <a:t>They will name him Immanuel (Hebrew for “God is with us”).</a:t>
            </a:r>
          </a:p>
          <a:p>
            <a:pPr algn="ctr">
              <a:lnSpc>
                <a:spcPts val="4200"/>
              </a:lnSpc>
              <a:spcBef>
                <a:spcPct val="0"/>
              </a:spcBef>
            </a:pPr>
            <a:r>
              <a:rPr lang="en-US" sz="3000" dirty="0">
                <a:solidFill>
                  <a:srgbClr val="000000"/>
                </a:solidFill>
                <a:latin typeface="Heebo Regular"/>
              </a:rPr>
              <a:t>Then Joseph woke up. He did exactly what God’s angel commanded in</a:t>
            </a:r>
          </a:p>
          <a:p>
            <a:pPr algn="ctr">
              <a:lnSpc>
                <a:spcPts val="4200"/>
              </a:lnSpc>
              <a:spcBef>
                <a:spcPct val="0"/>
              </a:spcBef>
            </a:pPr>
            <a:r>
              <a:rPr lang="en-US" sz="3000" dirty="0">
                <a:solidFill>
                  <a:srgbClr val="000000"/>
                </a:solidFill>
                <a:latin typeface="Heebo Regular"/>
              </a:rPr>
              <a:t>the dream: He married Mary.</a:t>
            </a:r>
          </a:p>
        </p:txBody>
      </p:sp>
      <p:pic>
        <p:nvPicPr>
          <p:cNvPr id="6" name="Picture 6"/>
          <p:cNvPicPr>
            <a:picLocks noChangeAspect="1"/>
          </p:cNvPicPr>
          <p:nvPr/>
        </p:nvPicPr>
        <p:blipFill>
          <a:blip r:embed="rId3"/>
          <a:srcRect/>
          <a:stretch>
            <a:fillRect/>
          </a:stretch>
        </p:blipFill>
        <p:spPr>
          <a:xfrm>
            <a:off x="17115842" y="9114842"/>
            <a:ext cx="1172158" cy="1172158"/>
          </a:xfrm>
          <a:prstGeom prst="rect">
            <a:avLst/>
          </a:prstGeom>
        </p:spPr>
      </p:pic>
      <p:pic>
        <p:nvPicPr>
          <p:cNvPr id="7" name="Picture 7"/>
          <p:cNvPicPr>
            <a:picLocks noChangeAspect="1"/>
          </p:cNvPicPr>
          <p:nvPr/>
        </p:nvPicPr>
        <p:blipFill>
          <a:blip r:embed="rId4"/>
          <a:srcRect/>
          <a:stretch>
            <a:fillRect/>
          </a:stretch>
        </p:blipFill>
        <p:spPr>
          <a:xfrm rot="-1599183">
            <a:off x="16232135" y="2944"/>
            <a:ext cx="2054331" cy="1540748"/>
          </a:xfrm>
          <a:prstGeom prst="rect">
            <a:avLst/>
          </a:prstGeom>
        </p:spPr>
      </p:pic>
      <p:pic>
        <p:nvPicPr>
          <p:cNvPr id="8" name="Picture 8"/>
          <p:cNvPicPr>
            <a:picLocks noChangeAspect="1"/>
          </p:cNvPicPr>
          <p:nvPr/>
        </p:nvPicPr>
        <p:blipFill>
          <a:blip r:embed="rId5"/>
          <a:srcRect/>
          <a:stretch>
            <a:fillRect/>
          </a:stretch>
        </p:blipFill>
        <p:spPr>
          <a:xfrm rot="-8100000">
            <a:off x="-35826" y="175705"/>
            <a:ext cx="1668377" cy="135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1981200"/>
            <a:ext cx="5657850" cy="5657850"/>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2"/>
              <a:stretch>
                <a:fillRect l="-4994" t="6749" r="-30903" b="2650"/>
              </a:stretch>
            </a:blipFill>
          </p:spPr>
        </p:sp>
      </p:grpSp>
      <p:sp>
        <p:nvSpPr>
          <p:cNvPr id="4" name="TextBox 4"/>
          <p:cNvSpPr txBox="1"/>
          <p:nvPr/>
        </p:nvSpPr>
        <p:spPr>
          <a:xfrm>
            <a:off x="7270310" y="1914525"/>
            <a:ext cx="9988990" cy="6391275"/>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Heebo Regular"/>
              </a:rPr>
              <a:t>Joseph would have </a:t>
            </a:r>
            <a:r>
              <a:rPr lang="en-US" sz="3200" dirty="0">
                <a:solidFill>
                  <a:srgbClr val="000000"/>
                </a:solidFill>
                <a:latin typeface="Heebo Regular" panose="020B0604020202020204" charset="-79"/>
                <a:cs typeface="Heebo Regular" panose="020B0604020202020204" charset="-79"/>
              </a:rPr>
              <a:t>been confused by </a:t>
            </a:r>
            <a:r>
              <a:rPr lang="en-US" sz="3000" dirty="0">
                <a:solidFill>
                  <a:srgbClr val="000000"/>
                </a:solidFill>
                <a:latin typeface="Heebo Regular"/>
              </a:rPr>
              <a:t>the message of an angel. Even more so because he</a:t>
            </a:r>
          </a:p>
          <a:p>
            <a:pPr algn="ctr">
              <a:lnSpc>
                <a:spcPts val="4200"/>
              </a:lnSpc>
              <a:spcBef>
                <a:spcPct val="0"/>
              </a:spcBef>
            </a:pPr>
            <a:r>
              <a:rPr lang="en-US" sz="3000" dirty="0">
                <a:solidFill>
                  <a:srgbClr val="000000"/>
                </a:solidFill>
                <a:latin typeface="Heebo Regular"/>
              </a:rPr>
              <a:t>was asleep and taken by surprise.</a:t>
            </a:r>
          </a:p>
          <a:p>
            <a:pPr algn="ctr">
              <a:lnSpc>
                <a:spcPts val="4200"/>
              </a:lnSpc>
              <a:spcBef>
                <a:spcPct val="0"/>
              </a:spcBef>
            </a:pPr>
            <a:r>
              <a:rPr lang="en-US" sz="3000" dirty="0">
                <a:solidFill>
                  <a:srgbClr val="000000"/>
                </a:solidFill>
                <a:latin typeface="Heebo Regular"/>
              </a:rPr>
              <a:t> </a:t>
            </a:r>
          </a:p>
          <a:p>
            <a:pPr algn="ctr">
              <a:lnSpc>
                <a:spcPts val="4200"/>
              </a:lnSpc>
              <a:spcBef>
                <a:spcPct val="0"/>
              </a:spcBef>
            </a:pPr>
            <a:r>
              <a:rPr lang="en-US" sz="3000" dirty="0">
                <a:solidFill>
                  <a:srgbClr val="000000"/>
                </a:solidFill>
                <a:latin typeface="Heebo Regular"/>
              </a:rPr>
              <a:t>Joseph never wanted to cause embarrassment for Mary, so he planned to do things quietly. Joseph on hearing the words of the angel took Mary into his home and made her his wife.</a:t>
            </a:r>
          </a:p>
          <a:p>
            <a:pPr algn="ctr">
              <a:lnSpc>
                <a:spcPts val="4200"/>
              </a:lnSpc>
              <a:spcBef>
                <a:spcPct val="0"/>
              </a:spcBef>
            </a:pPr>
            <a:r>
              <a:rPr lang="en-US" sz="3000" dirty="0">
                <a:solidFill>
                  <a:srgbClr val="000000"/>
                </a:solidFill>
                <a:latin typeface="Heebo Regular"/>
              </a:rPr>
              <a:t> </a:t>
            </a:r>
          </a:p>
          <a:p>
            <a:pPr algn="ctr">
              <a:lnSpc>
                <a:spcPts val="4200"/>
              </a:lnSpc>
              <a:spcBef>
                <a:spcPct val="0"/>
              </a:spcBef>
            </a:pPr>
            <a:r>
              <a:rPr lang="en-US" sz="3000" dirty="0">
                <a:solidFill>
                  <a:srgbClr val="000000"/>
                </a:solidFill>
                <a:latin typeface="Heebo Regular"/>
              </a:rPr>
              <a:t>Joseph was a simple man, a carpenter by trade. It was he that was chosen to be the foster father of Jesus.</a:t>
            </a:r>
          </a:p>
          <a:p>
            <a:pPr algn="ctr">
              <a:lnSpc>
                <a:spcPts val="4200"/>
              </a:lnSpc>
              <a:spcBef>
                <a:spcPct val="0"/>
              </a:spcBef>
            </a:pPr>
            <a:r>
              <a:rPr lang="en-US" sz="3000" dirty="0">
                <a:solidFill>
                  <a:srgbClr val="000000"/>
                </a:solidFill>
                <a:latin typeface="Heebo Regular"/>
              </a:rPr>
              <a:t>To care for him, bring him up and to love him as his own.</a:t>
            </a:r>
          </a:p>
        </p:txBody>
      </p:sp>
      <p:pic>
        <p:nvPicPr>
          <p:cNvPr id="5" name="Picture 5"/>
          <p:cNvPicPr>
            <a:picLocks noChangeAspect="1"/>
          </p:cNvPicPr>
          <p:nvPr/>
        </p:nvPicPr>
        <p:blipFill>
          <a:blip r:embed="rId3"/>
          <a:srcRect/>
          <a:stretch>
            <a:fillRect/>
          </a:stretch>
        </p:blipFill>
        <p:spPr>
          <a:xfrm>
            <a:off x="17115842" y="9114842"/>
            <a:ext cx="1172158" cy="1172158"/>
          </a:xfrm>
          <a:prstGeom prst="rect">
            <a:avLst/>
          </a:prstGeom>
        </p:spPr>
      </p:pic>
      <p:pic>
        <p:nvPicPr>
          <p:cNvPr id="6" name="Picture 6"/>
          <p:cNvPicPr>
            <a:picLocks noChangeAspect="1"/>
          </p:cNvPicPr>
          <p:nvPr/>
        </p:nvPicPr>
        <p:blipFill>
          <a:blip r:embed="rId4"/>
          <a:srcRect/>
          <a:stretch>
            <a:fillRect/>
          </a:stretch>
        </p:blipFill>
        <p:spPr>
          <a:xfrm rot="-1599183">
            <a:off x="16324950" y="258326"/>
            <a:ext cx="2054331" cy="1540748"/>
          </a:xfrm>
          <a:prstGeom prst="rect">
            <a:avLst/>
          </a:prstGeom>
        </p:spPr>
      </p:pic>
      <p:pic>
        <p:nvPicPr>
          <p:cNvPr id="7" name="Picture 7"/>
          <p:cNvPicPr>
            <a:picLocks noChangeAspect="1"/>
          </p:cNvPicPr>
          <p:nvPr/>
        </p:nvPicPr>
        <p:blipFill>
          <a:blip r:embed="rId5"/>
          <a:srcRect/>
          <a:stretch>
            <a:fillRect/>
          </a:stretch>
        </p:blipFill>
        <p:spPr>
          <a:xfrm rot="-8100000">
            <a:off x="-252395" y="8853936"/>
            <a:ext cx="1668377" cy="135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614114" y="2229070"/>
            <a:ext cx="6626327" cy="1292134"/>
          </a:xfrm>
          <a:prstGeom prst="rect">
            <a:avLst/>
          </a:prstGeom>
        </p:spPr>
      </p:pic>
      <p:sp>
        <p:nvSpPr>
          <p:cNvPr id="3" name="TextBox 3"/>
          <p:cNvSpPr txBox="1"/>
          <p:nvPr/>
        </p:nvSpPr>
        <p:spPr>
          <a:xfrm>
            <a:off x="3716608" y="669416"/>
            <a:ext cx="10410092" cy="1156342"/>
          </a:xfrm>
          <a:prstGeom prst="rect">
            <a:avLst/>
          </a:prstGeom>
        </p:spPr>
        <p:txBody>
          <a:bodyPr wrap="square" lIns="0" tIns="0" rIns="0" bIns="0" rtlCol="0" anchor="t">
            <a:spAutoFit/>
          </a:bodyPr>
          <a:lstStyle/>
          <a:p>
            <a:pPr algn="ctr">
              <a:lnSpc>
                <a:spcPts val="10093"/>
              </a:lnSpc>
              <a:spcBef>
                <a:spcPct val="0"/>
              </a:spcBef>
            </a:pPr>
            <a:r>
              <a:rPr lang="en-US" sz="7209" dirty="0">
                <a:solidFill>
                  <a:srgbClr val="000000"/>
                </a:solidFill>
                <a:latin typeface="Barlow Condensed Bold"/>
              </a:rPr>
              <a:t>The Birth of Jesus Christ</a:t>
            </a:r>
          </a:p>
        </p:txBody>
      </p:sp>
      <p:sp>
        <p:nvSpPr>
          <p:cNvPr id="4" name="TextBox 4"/>
          <p:cNvSpPr txBox="1"/>
          <p:nvPr/>
        </p:nvSpPr>
        <p:spPr>
          <a:xfrm>
            <a:off x="7452243" y="2188148"/>
            <a:ext cx="2950070" cy="1333056"/>
          </a:xfrm>
          <a:prstGeom prst="rect">
            <a:avLst/>
          </a:prstGeom>
        </p:spPr>
        <p:txBody>
          <a:bodyPr lIns="0" tIns="0" rIns="0" bIns="0" rtlCol="0" anchor="t">
            <a:spAutoFit/>
          </a:bodyPr>
          <a:lstStyle/>
          <a:p>
            <a:pPr algn="ctr">
              <a:lnSpc>
                <a:spcPts val="11038"/>
              </a:lnSpc>
              <a:spcBef>
                <a:spcPct val="0"/>
              </a:spcBef>
            </a:pPr>
            <a:r>
              <a:rPr lang="en-US" sz="7884" dirty="0">
                <a:solidFill>
                  <a:srgbClr val="000000"/>
                </a:solidFill>
                <a:latin typeface="Karumbi"/>
              </a:rPr>
              <a:t>Luke 2:1-6</a:t>
            </a:r>
          </a:p>
        </p:txBody>
      </p:sp>
      <p:sp>
        <p:nvSpPr>
          <p:cNvPr id="5" name="TextBox 5"/>
          <p:cNvSpPr txBox="1"/>
          <p:nvPr/>
        </p:nvSpPr>
        <p:spPr>
          <a:xfrm>
            <a:off x="1028700" y="4254674"/>
            <a:ext cx="16230600" cy="4443730"/>
          </a:xfrm>
          <a:prstGeom prst="rect">
            <a:avLst/>
          </a:prstGeom>
        </p:spPr>
        <p:txBody>
          <a:bodyPr lIns="0" tIns="0" rIns="0" bIns="0" rtlCol="0" anchor="t">
            <a:spAutoFit/>
          </a:bodyPr>
          <a:lstStyle/>
          <a:p>
            <a:pPr algn="ctr">
              <a:lnSpc>
                <a:spcPts val="3919"/>
              </a:lnSpc>
              <a:spcBef>
                <a:spcPct val="0"/>
              </a:spcBef>
            </a:pPr>
            <a:r>
              <a:rPr lang="en-US" sz="2800" dirty="0">
                <a:solidFill>
                  <a:srgbClr val="000000"/>
                </a:solidFill>
                <a:latin typeface="Heebo Regular"/>
              </a:rPr>
              <a:t>In those days Caesar Augustus issued a decree that a census should be taken of the entire Roman world. (This was the first census that took place while Quirinius was governor of Syria.) And everyone went to their own town to register.</a:t>
            </a:r>
          </a:p>
          <a:p>
            <a:pPr algn="ctr">
              <a:lnSpc>
                <a:spcPts val="3919"/>
              </a:lnSpc>
              <a:spcBef>
                <a:spcPct val="0"/>
              </a:spcBef>
            </a:pPr>
            <a:endParaRPr lang="en-US" sz="2800" dirty="0">
              <a:solidFill>
                <a:srgbClr val="000000"/>
              </a:solidFill>
              <a:latin typeface="Heebo Regular"/>
            </a:endParaRPr>
          </a:p>
          <a:p>
            <a:pPr algn="ctr">
              <a:lnSpc>
                <a:spcPts val="3919"/>
              </a:lnSpc>
              <a:spcBef>
                <a:spcPct val="0"/>
              </a:spcBef>
            </a:pPr>
            <a:r>
              <a:rPr lang="en-US" sz="2800" dirty="0">
                <a:solidFill>
                  <a:srgbClr val="000000"/>
                </a:solidFill>
                <a:latin typeface="Heebo Regular"/>
              </a:rPr>
              <a:t>So Joseph also went up from the town of Nazareth in Galilee to Judea, to Bethlehem the town of David, because he belonged to the house and line of David. He went there to register with Mary, who was pledged to be married to him and was expecting a child. While they were there, the time came for the baby to be born, and she gave birth to her firstborn, a son. She wrapped him in cloths and placed him in a manger, because there was no guest room available for them.</a:t>
            </a:r>
          </a:p>
        </p:txBody>
      </p:sp>
      <p:pic>
        <p:nvPicPr>
          <p:cNvPr id="6" name="Picture 6"/>
          <p:cNvPicPr>
            <a:picLocks noChangeAspect="1"/>
          </p:cNvPicPr>
          <p:nvPr/>
        </p:nvPicPr>
        <p:blipFill>
          <a:blip r:embed="rId3"/>
          <a:srcRect/>
          <a:stretch>
            <a:fillRect/>
          </a:stretch>
        </p:blipFill>
        <p:spPr>
          <a:xfrm>
            <a:off x="17115842" y="9114842"/>
            <a:ext cx="1172158" cy="1172158"/>
          </a:xfrm>
          <a:prstGeom prst="rect">
            <a:avLst/>
          </a:prstGeom>
        </p:spPr>
      </p:pic>
      <p:pic>
        <p:nvPicPr>
          <p:cNvPr id="7" name="Picture 7"/>
          <p:cNvPicPr>
            <a:picLocks noChangeAspect="1"/>
          </p:cNvPicPr>
          <p:nvPr/>
        </p:nvPicPr>
        <p:blipFill>
          <a:blip r:embed="rId4"/>
          <a:srcRect/>
          <a:stretch>
            <a:fillRect/>
          </a:stretch>
        </p:blipFill>
        <p:spPr>
          <a:xfrm rot="-1599183">
            <a:off x="16232135" y="2944"/>
            <a:ext cx="2054331" cy="1540748"/>
          </a:xfrm>
          <a:prstGeom prst="rect">
            <a:avLst/>
          </a:prstGeom>
        </p:spPr>
      </p:pic>
      <p:pic>
        <p:nvPicPr>
          <p:cNvPr id="8" name="Picture 8"/>
          <p:cNvPicPr>
            <a:picLocks noChangeAspect="1"/>
          </p:cNvPicPr>
          <p:nvPr/>
        </p:nvPicPr>
        <p:blipFill>
          <a:blip r:embed="rId5"/>
          <a:srcRect/>
          <a:stretch>
            <a:fillRect/>
          </a:stretch>
        </p:blipFill>
        <p:spPr>
          <a:xfrm rot="-8100000">
            <a:off x="-35826" y="175705"/>
            <a:ext cx="1668377" cy="135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872055F5C855448FCD14E8E58885B9" ma:contentTypeVersion="12" ma:contentTypeDescription="Create a new document." ma:contentTypeScope="" ma:versionID="6ae5411fceba11338c8d894597ff6ff4">
  <xsd:schema xmlns:xsd="http://www.w3.org/2001/XMLSchema" xmlns:xs="http://www.w3.org/2001/XMLSchema" xmlns:p="http://schemas.microsoft.com/office/2006/metadata/properties" xmlns:ns2="c84c125b-b306-4971-93e8-3321679e4ad2" xmlns:ns3="5ccac9e0-9e4c-4a67-979c-7d1d52992d79" targetNamespace="http://schemas.microsoft.com/office/2006/metadata/properties" ma:root="true" ma:fieldsID="1e9c7cec536d850934fb8c826bdf7263" ns2:_="" ns3:_="">
    <xsd:import namespace="c84c125b-b306-4971-93e8-3321679e4ad2"/>
    <xsd:import namespace="5ccac9e0-9e4c-4a67-979c-7d1d52992d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c125b-b306-4971-93e8-3321679e4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cac9e0-9e4c-4a67-979c-7d1d52992d7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5F1F93-6BF3-4A53-8F25-DFA58B9AD8D3}"/>
</file>

<file path=customXml/itemProps2.xml><?xml version="1.0" encoding="utf-8"?>
<ds:datastoreItem xmlns:ds="http://schemas.openxmlformats.org/officeDocument/2006/customXml" ds:itemID="{344F3E66-672D-47B4-A6C3-D353B5A7C55E}"/>
</file>

<file path=customXml/itemProps3.xml><?xml version="1.0" encoding="utf-8"?>
<ds:datastoreItem xmlns:ds="http://schemas.openxmlformats.org/officeDocument/2006/customXml" ds:itemID="{479A4285-903A-4EC6-A793-E906F306F7BA}"/>
</file>

<file path=docProps/app.xml><?xml version="1.0" encoding="utf-8"?>
<Properties xmlns="http://schemas.openxmlformats.org/officeDocument/2006/extended-properties" xmlns:vt="http://schemas.openxmlformats.org/officeDocument/2006/docPropsVTypes">
  <TotalTime>5</TotalTime>
  <Words>1599</Words>
  <Application>Microsoft Office PowerPoint</Application>
  <PresentationFormat>Custom</PresentationFormat>
  <Paragraphs>109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Karumbi</vt:lpstr>
      <vt:lpstr>Arimo</vt:lpstr>
      <vt:lpstr>Heebo Regular</vt:lpstr>
      <vt:lpstr>Heebo Regular Bold</vt:lpstr>
      <vt:lpstr>Calibri</vt:lpstr>
      <vt:lpstr>Arial</vt:lpstr>
      <vt:lpstr>Barlow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dc:title>
  <dc:creator>Sophie Benson</dc:creator>
  <cp:lastModifiedBy>Sophie Reed</cp:lastModifiedBy>
  <cp:revision>2</cp:revision>
  <dcterms:created xsi:type="dcterms:W3CDTF">2006-08-16T00:00:00Z</dcterms:created>
  <dcterms:modified xsi:type="dcterms:W3CDTF">2020-11-18T13:48:14Z</dcterms:modified>
  <dc:identifier>DAEN3JR7W2A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0x010100C6872055F5C855448FCD14E8E58885B9</vt:lpwstr>
  </property>
</Properties>
</file>