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Lst>
  <p:sldSz cx="18288000" cy="10287000"/>
  <p:notesSz cx="6858000" cy="9144000"/>
  <p:embeddedFontLst>
    <p:embeddedFont>
      <p:font typeface="Bebas Neue" panose="020B0604020202020204" charset="0"/>
      <p:regular r:id="rId9"/>
    </p:embeddedFont>
    <p:embeddedFont>
      <p:font typeface="Bebas Neue Bold" panose="020B0604020202020204" charset="0"/>
      <p:regular r:id="rId10"/>
    </p:embeddedFont>
    <p:embeddedFont>
      <p:font typeface="Calibri" panose="020F0502020204030204" pitchFamily="34" charset="0"/>
      <p:regular r:id="rId11"/>
      <p:bold r:id="rId12"/>
      <p:italic r:id="rId13"/>
      <p:boldItalic r:id="rId14"/>
    </p:embeddedFont>
    <p:embeddedFont>
      <p:font typeface="Montserrat Light" panose="020B0604020202020204" charset="0"/>
      <p:regular r:id="rId15"/>
    </p:embeddedFont>
    <p:embeddedFont>
      <p:font typeface="Montserrat Light Bold"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6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2999"/>
          </a:blip>
          <a:srcRect/>
          <a:stretch>
            <a:fillRect/>
          </a:stretch>
        </p:blipFill>
        <p:spPr>
          <a:xfrm>
            <a:off x="352088" y="-8597014"/>
            <a:ext cx="17789013" cy="23260256"/>
          </a:xfrm>
          <a:prstGeom prst="rect">
            <a:avLst/>
          </a:prstGeom>
        </p:spPr>
      </p:pic>
      <p:pic>
        <p:nvPicPr>
          <p:cNvPr id="3" name="Picture 3"/>
          <p:cNvPicPr>
            <a:picLocks noChangeAspect="1"/>
          </p:cNvPicPr>
          <p:nvPr/>
        </p:nvPicPr>
        <p:blipFill>
          <a:blip r:embed="rId3"/>
          <a:srcRect l="802" t="30878" r="62495"/>
          <a:stretch>
            <a:fillRect/>
          </a:stretch>
        </p:blipFill>
        <p:spPr>
          <a:xfrm>
            <a:off x="858884" y="4063181"/>
            <a:ext cx="4530159" cy="5688443"/>
          </a:xfrm>
          <a:prstGeom prst="rect">
            <a:avLst/>
          </a:prstGeom>
        </p:spPr>
      </p:pic>
      <p:pic>
        <p:nvPicPr>
          <p:cNvPr id="4" name="Picture 4"/>
          <p:cNvPicPr>
            <a:picLocks noChangeAspect="1"/>
          </p:cNvPicPr>
          <p:nvPr/>
        </p:nvPicPr>
        <p:blipFill>
          <a:blip r:embed="rId4"/>
          <a:srcRect l="28834" r="17897"/>
          <a:stretch>
            <a:fillRect/>
          </a:stretch>
        </p:blipFill>
        <p:spPr>
          <a:xfrm>
            <a:off x="858884" y="4063181"/>
            <a:ext cx="4545239" cy="5688443"/>
          </a:xfrm>
          <a:prstGeom prst="rect">
            <a:avLst/>
          </a:prstGeom>
        </p:spPr>
      </p:pic>
      <p:sp>
        <p:nvSpPr>
          <p:cNvPr id="5" name="TextBox 5"/>
          <p:cNvSpPr txBox="1"/>
          <p:nvPr/>
        </p:nvSpPr>
        <p:spPr>
          <a:xfrm>
            <a:off x="3471653" y="-8548"/>
            <a:ext cx="11344695" cy="1690774"/>
          </a:xfrm>
          <a:prstGeom prst="rect">
            <a:avLst/>
          </a:prstGeom>
        </p:spPr>
        <p:txBody>
          <a:bodyPr lIns="0" tIns="0" rIns="0" bIns="0" rtlCol="0" anchor="t">
            <a:spAutoFit/>
          </a:bodyPr>
          <a:lstStyle/>
          <a:p>
            <a:pPr algn="ctr">
              <a:lnSpc>
                <a:spcPts val="13772"/>
              </a:lnSpc>
            </a:pPr>
            <a:r>
              <a:rPr lang="en-US" sz="9837" spc="1475">
                <a:solidFill>
                  <a:srgbClr val="000000"/>
                </a:solidFill>
                <a:latin typeface="Bebas Neue"/>
              </a:rPr>
              <a:t>Journey with</a:t>
            </a:r>
          </a:p>
        </p:txBody>
      </p:sp>
      <p:sp>
        <p:nvSpPr>
          <p:cNvPr id="6" name="TextBox 6"/>
          <p:cNvSpPr txBox="1"/>
          <p:nvPr/>
        </p:nvSpPr>
        <p:spPr>
          <a:xfrm>
            <a:off x="2954062" y="2450320"/>
            <a:ext cx="12585065" cy="1269723"/>
          </a:xfrm>
          <a:prstGeom prst="rect">
            <a:avLst/>
          </a:prstGeom>
        </p:spPr>
        <p:txBody>
          <a:bodyPr lIns="0" tIns="0" rIns="0" bIns="0" rtlCol="0" anchor="t">
            <a:spAutoFit/>
          </a:bodyPr>
          <a:lstStyle/>
          <a:p>
            <a:pPr algn="ctr">
              <a:lnSpc>
                <a:spcPts val="9893"/>
              </a:lnSpc>
            </a:pPr>
            <a:r>
              <a:rPr lang="en-US" sz="7383" spc="538">
                <a:solidFill>
                  <a:srgbClr val="000000"/>
                </a:solidFill>
                <a:latin typeface="Bebas Neue Bold"/>
              </a:rPr>
              <a:t>Why do we fast during Lent?</a:t>
            </a:r>
          </a:p>
        </p:txBody>
      </p:sp>
      <p:sp>
        <p:nvSpPr>
          <p:cNvPr id="7" name="TextBox 7"/>
          <p:cNvSpPr txBox="1"/>
          <p:nvPr/>
        </p:nvSpPr>
        <p:spPr>
          <a:xfrm>
            <a:off x="2087979" y="1208514"/>
            <a:ext cx="14112041" cy="1016820"/>
          </a:xfrm>
          <a:prstGeom prst="rect">
            <a:avLst/>
          </a:prstGeom>
        </p:spPr>
        <p:txBody>
          <a:bodyPr lIns="0" tIns="0" rIns="0" bIns="0" rtlCol="0" anchor="t">
            <a:spAutoFit/>
          </a:bodyPr>
          <a:lstStyle/>
          <a:p>
            <a:pPr algn="ctr">
              <a:lnSpc>
                <a:spcPts val="8199"/>
              </a:lnSpc>
            </a:pPr>
            <a:r>
              <a:rPr lang="en-US" sz="5856" spc="1762">
                <a:solidFill>
                  <a:srgbClr val="000000"/>
                </a:solidFill>
                <a:latin typeface="Montserrat Light Bold"/>
              </a:rPr>
              <a:t>fasting</a:t>
            </a:r>
          </a:p>
        </p:txBody>
      </p:sp>
      <p:pic>
        <p:nvPicPr>
          <p:cNvPr id="8" name="Picture 8"/>
          <p:cNvPicPr>
            <a:picLocks noChangeAspect="1"/>
          </p:cNvPicPr>
          <p:nvPr/>
        </p:nvPicPr>
        <p:blipFill>
          <a:blip r:embed="rId5"/>
          <a:srcRect/>
          <a:stretch>
            <a:fillRect/>
          </a:stretch>
        </p:blipFill>
        <p:spPr>
          <a:xfrm rot="349101">
            <a:off x="1893264" y="3583939"/>
            <a:ext cx="2083663" cy="958485"/>
          </a:xfrm>
          <a:prstGeom prst="rect">
            <a:avLst/>
          </a:prstGeom>
        </p:spPr>
      </p:pic>
      <p:sp>
        <p:nvSpPr>
          <p:cNvPr id="9" name="TextBox 9"/>
          <p:cNvSpPr txBox="1"/>
          <p:nvPr/>
        </p:nvSpPr>
        <p:spPr>
          <a:xfrm>
            <a:off x="5737788" y="4194235"/>
            <a:ext cx="12220875" cy="5369186"/>
          </a:xfrm>
          <a:prstGeom prst="rect">
            <a:avLst/>
          </a:prstGeom>
        </p:spPr>
        <p:txBody>
          <a:bodyPr lIns="0" tIns="0" rIns="0" bIns="0" rtlCol="0" anchor="t">
            <a:spAutoFit/>
          </a:bodyPr>
          <a:lstStyle/>
          <a:p>
            <a:pPr algn="ctr">
              <a:lnSpc>
                <a:spcPts val="5304"/>
              </a:lnSpc>
            </a:pPr>
            <a:r>
              <a:rPr lang="en-US" sz="4927" spc="359">
                <a:solidFill>
                  <a:srgbClr val="000000"/>
                </a:solidFill>
                <a:latin typeface="Montserrat Light Bold"/>
              </a:rPr>
              <a:t>Because Jesus tells us to:</a:t>
            </a:r>
          </a:p>
          <a:p>
            <a:pPr algn="ctr">
              <a:lnSpc>
                <a:spcPts val="5304"/>
              </a:lnSpc>
            </a:pPr>
            <a:r>
              <a:rPr lang="en-US" sz="3958" spc="288">
                <a:solidFill>
                  <a:srgbClr val="000000"/>
                </a:solidFill>
                <a:latin typeface="Montserrat Light"/>
              </a:rPr>
              <a:t>'And when you fast, do not put on a sad face as the hypocrites do... When you go without food, wash your face and comb your hair, so that others cannot know that you are fasting... And your Father, who sees what you do in private, will reward you.' (Matthew 6:16-18)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2999"/>
          </a:blip>
          <a:srcRect/>
          <a:stretch>
            <a:fillRect/>
          </a:stretch>
        </p:blipFill>
        <p:spPr>
          <a:xfrm>
            <a:off x="352088" y="-8597014"/>
            <a:ext cx="17789013" cy="23260256"/>
          </a:xfrm>
          <a:prstGeom prst="rect">
            <a:avLst/>
          </a:prstGeom>
        </p:spPr>
      </p:pic>
      <p:pic>
        <p:nvPicPr>
          <p:cNvPr id="3" name="Picture 3"/>
          <p:cNvPicPr>
            <a:picLocks noChangeAspect="1"/>
          </p:cNvPicPr>
          <p:nvPr/>
        </p:nvPicPr>
        <p:blipFill>
          <a:blip r:embed="rId3"/>
          <a:srcRect l="802" t="30878" r="62495"/>
          <a:stretch>
            <a:fillRect/>
          </a:stretch>
        </p:blipFill>
        <p:spPr>
          <a:xfrm>
            <a:off x="858884" y="4063181"/>
            <a:ext cx="4530159" cy="5688443"/>
          </a:xfrm>
          <a:prstGeom prst="rect">
            <a:avLst/>
          </a:prstGeom>
        </p:spPr>
      </p:pic>
      <p:pic>
        <p:nvPicPr>
          <p:cNvPr id="4" name="Picture 4"/>
          <p:cNvPicPr>
            <a:picLocks noChangeAspect="1"/>
          </p:cNvPicPr>
          <p:nvPr/>
        </p:nvPicPr>
        <p:blipFill>
          <a:blip r:embed="rId4"/>
          <a:srcRect l="802" t="30878" r="62495"/>
          <a:stretch>
            <a:fillRect/>
          </a:stretch>
        </p:blipFill>
        <p:spPr>
          <a:xfrm>
            <a:off x="873964" y="4063181"/>
            <a:ext cx="4530159" cy="5688443"/>
          </a:xfrm>
          <a:prstGeom prst="rect">
            <a:avLst/>
          </a:prstGeom>
        </p:spPr>
      </p:pic>
      <p:sp>
        <p:nvSpPr>
          <p:cNvPr id="5" name="TextBox 5"/>
          <p:cNvSpPr txBox="1"/>
          <p:nvPr/>
        </p:nvSpPr>
        <p:spPr>
          <a:xfrm>
            <a:off x="3471653" y="-8548"/>
            <a:ext cx="11344695" cy="1690774"/>
          </a:xfrm>
          <a:prstGeom prst="rect">
            <a:avLst/>
          </a:prstGeom>
        </p:spPr>
        <p:txBody>
          <a:bodyPr lIns="0" tIns="0" rIns="0" bIns="0" rtlCol="0" anchor="t">
            <a:spAutoFit/>
          </a:bodyPr>
          <a:lstStyle/>
          <a:p>
            <a:pPr algn="ctr">
              <a:lnSpc>
                <a:spcPts val="13772"/>
              </a:lnSpc>
            </a:pPr>
            <a:r>
              <a:rPr lang="en-US" sz="9837" spc="1475">
                <a:solidFill>
                  <a:srgbClr val="000000"/>
                </a:solidFill>
                <a:latin typeface="Bebas Neue"/>
              </a:rPr>
              <a:t>Journey with</a:t>
            </a:r>
          </a:p>
        </p:txBody>
      </p:sp>
      <p:sp>
        <p:nvSpPr>
          <p:cNvPr id="6" name="TextBox 6"/>
          <p:cNvSpPr txBox="1"/>
          <p:nvPr/>
        </p:nvSpPr>
        <p:spPr>
          <a:xfrm>
            <a:off x="2954062" y="2450320"/>
            <a:ext cx="12585065" cy="1269723"/>
          </a:xfrm>
          <a:prstGeom prst="rect">
            <a:avLst/>
          </a:prstGeom>
        </p:spPr>
        <p:txBody>
          <a:bodyPr lIns="0" tIns="0" rIns="0" bIns="0" rtlCol="0" anchor="t">
            <a:spAutoFit/>
          </a:bodyPr>
          <a:lstStyle/>
          <a:p>
            <a:pPr algn="ctr">
              <a:lnSpc>
                <a:spcPts val="9893"/>
              </a:lnSpc>
            </a:pPr>
            <a:r>
              <a:rPr lang="en-US" sz="7383" spc="538">
                <a:solidFill>
                  <a:srgbClr val="000000"/>
                </a:solidFill>
                <a:latin typeface="Bebas Neue Bold"/>
              </a:rPr>
              <a:t>Why do we fast during Lent?</a:t>
            </a:r>
          </a:p>
        </p:txBody>
      </p:sp>
      <p:sp>
        <p:nvSpPr>
          <p:cNvPr id="7" name="TextBox 7"/>
          <p:cNvSpPr txBox="1"/>
          <p:nvPr/>
        </p:nvSpPr>
        <p:spPr>
          <a:xfrm>
            <a:off x="2087979" y="1208514"/>
            <a:ext cx="14112041" cy="1016820"/>
          </a:xfrm>
          <a:prstGeom prst="rect">
            <a:avLst/>
          </a:prstGeom>
        </p:spPr>
        <p:txBody>
          <a:bodyPr lIns="0" tIns="0" rIns="0" bIns="0" rtlCol="0" anchor="t">
            <a:spAutoFit/>
          </a:bodyPr>
          <a:lstStyle/>
          <a:p>
            <a:pPr algn="ctr">
              <a:lnSpc>
                <a:spcPts val="8199"/>
              </a:lnSpc>
            </a:pPr>
            <a:r>
              <a:rPr lang="en-US" sz="5856" spc="1762">
                <a:solidFill>
                  <a:srgbClr val="000000"/>
                </a:solidFill>
                <a:latin typeface="Montserrat Light Bold"/>
              </a:rPr>
              <a:t>fasting</a:t>
            </a:r>
          </a:p>
        </p:txBody>
      </p:sp>
      <p:pic>
        <p:nvPicPr>
          <p:cNvPr id="8" name="Picture 8"/>
          <p:cNvPicPr>
            <a:picLocks noChangeAspect="1"/>
          </p:cNvPicPr>
          <p:nvPr/>
        </p:nvPicPr>
        <p:blipFill>
          <a:blip r:embed="rId5"/>
          <a:srcRect/>
          <a:stretch>
            <a:fillRect/>
          </a:stretch>
        </p:blipFill>
        <p:spPr>
          <a:xfrm rot="349101">
            <a:off x="1893264" y="3583939"/>
            <a:ext cx="2083663" cy="958485"/>
          </a:xfrm>
          <a:prstGeom prst="rect">
            <a:avLst/>
          </a:prstGeom>
        </p:spPr>
      </p:pic>
      <p:sp>
        <p:nvSpPr>
          <p:cNvPr id="9" name="TextBox 9"/>
          <p:cNvSpPr txBox="1"/>
          <p:nvPr/>
        </p:nvSpPr>
        <p:spPr>
          <a:xfrm>
            <a:off x="5688251" y="3859413"/>
            <a:ext cx="12220875" cy="6038829"/>
          </a:xfrm>
          <a:prstGeom prst="rect">
            <a:avLst/>
          </a:prstGeom>
        </p:spPr>
        <p:txBody>
          <a:bodyPr lIns="0" tIns="0" rIns="0" bIns="0" rtlCol="0" anchor="t">
            <a:spAutoFit/>
          </a:bodyPr>
          <a:lstStyle/>
          <a:p>
            <a:pPr algn="ctr">
              <a:lnSpc>
                <a:spcPts val="5304"/>
              </a:lnSpc>
            </a:pPr>
            <a:r>
              <a:rPr lang="en-US" sz="4927" spc="359">
                <a:solidFill>
                  <a:srgbClr val="000000"/>
                </a:solidFill>
                <a:latin typeface="Montserrat Light Bold"/>
              </a:rPr>
              <a:t>To follow in Jesus' footsteps:</a:t>
            </a:r>
          </a:p>
          <a:p>
            <a:pPr algn="ctr">
              <a:lnSpc>
                <a:spcPts val="5304"/>
              </a:lnSpc>
            </a:pPr>
            <a:r>
              <a:rPr lang="en-US" sz="3958" spc="288">
                <a:solidFill>
                  <a:srgbClr val="000000"/>
                </a:solidFill>
                <a:latin typeface="Montserrat Light"/>
              </a:rPr>
              <a:t>Jesus Himself fasted for 40 days.</a:t>
            </a:r>
          </a:p>
          <a:p>
            <a:pPr algn="ctr">
              <a:lnSpc>
                <a:spcPts val="5304"/>
              </a:lnSpc>
            </a:pPr>
            <a:r>
              <a:rPr lang="en-US" sz="3958" spc="288">
                <a:solidFill>
                  <a:srgbClr val="000000"/>
                </a:solidFill>
                <a:latin typeface="Montserrat Light"/>
              </a:rPr>
              <a:t>'Then the Spirit led Jesus into the desert to be tempted by the Devil. After spending forty days and nights without food,</a:t>
            </a:r>
          </a:p>
          <a:p>
            <a:pPr algn="ctr">
              <a:lnSpc>
                <a:spcPts val="5304"/>
              </a:lnSpc>
            </a:pPr>
            <a:r>
              <a:rPr lang="en-US" sz="3958" spc="288">
                <a:solidFill>
                  <a:srgbClr val="000000"/>
                </a:solidFill>
                <a:latin typeface="Montserrat Light"/>
              </a:rPr>
              <a:t>Jesus was hungry.' (Matthew 4:1-2)</a:t>
            </a:r>
          </a:p>
          <a:p>
            <a:pPr algn="ctr">
              <a:lnSpc>
                <a:spcPts val="5304"/>
              </a:lnSpc>
            </a:pPr>
            <a:r>
              <a:rPr lang="en-US" sz="3958" spc="288">
                <a:solidFill>
                  <a:srgbClr val="000000"/>
                </a:solidFill>
                <a:latin typeface="Montserrat Light"/>
              </a:rPr>
              <a:t>Denying ourselves something for</a:t>
            </a:r>
          </a:p>
          <a:p>
            <a:pPr algn="ctr">
              <a:lnSpc>
                <a:spcPts val="5304"/>
              </a:lnSpc>
            </a:pPr>
            <a:r>
              <a:rPr lang="en-US" sz="3958" spc="288">
                <a:solidFill>
                  <a:srgbClr val="000000"/>
                </a:solidFill>
                <a:latin typeface="Montserrat Light"/>
              </a:rPr>
              <a:t>40 helps us journey with Jesus to the</a:t>
            </a:r>
          </a:p>
          <a:p>
            <a:pPr algn="ctr">
              <a:lnSpc>
                <a:spcPts val="5304"/>
              </a:lnSpc>
            </a:pPr>
            <a:r>
              <a:rPr lang="en-US" sz="3958" spc="288">
                <a:solidFill>
                  <a:srgbClr val="000000"/>
                </a:solidFill>
                <a:latin typeface="Montserrat Light"/>
              </a:rPr>
              <a:t>Cross at Easter.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2999"/>
          </a:blip>
          <a:srcRect/>
          <a:stretch>
            <a:fillRect/>
          </a:stretch>
        </p:blipFill>
        <p:spPr>
          <a:xfrm>
            <a:off x="352088" y="-8597014"/>
            <a:ext cx="17789013" cy="23260256"/>
          </a:xfrm>
          <a:prstGeom prst="rect">
            <a:avLst/>
          </a:prstGeom>
        </p:spPr>
      </p:pic>
      <p:pic>
        <p:nvPicPr>
          <p:cNvPr id="3" name="Picture 3"/>
          <p:cNvPicPr>
            <a:picLocks noChangeAspect="1"/>
          </p:cNvPicPr>
          <p:nvPr/>
        </p:nvPicPr>
        <p:blipFill>
          <a:blip r:embed="rId3"/>
          <a:srcRect t="8117" b="8117"/>
          <a:stretch>
            <a:fillRect/>
          </a:stretch>
        </p:blipFill>
        <p:spPr>
          <a:xfrm>
            <a:off x="858884" y="4063181"/>
            <a:ext cx="4530159" cy="5688443"/>
          </a:xfrm>
          <a:prstGeom prst="rect">
            <a:avLst/>
          </a:prstGeom>
        </p:spPr>
      </p:pic>
      <p:sp>
        <p:nvSpPr>
          <p:cNvPr id="4" name="TextBox 4"/>
          <p:cNvSpPr txBox="1"/>
          <p:nvPr/>
        </p:nvSpPr>
        <p:spPr>
          <a:xfrm>
            <a:off x="5917874" y="4529056"/>
            <a:ext cx="11571049" cy="4699543"/>
          </a:xfrm>
          <a:prstGeom prst="rect">
            <a:avLst/>
          </a:prstGeom>
        </p:spPr>
        <p:txBody>
          <a:bodyPr lIns="0" tIns="0" rIns="0" bIns="0" rtlCol="0" anchor="t">
            <a:spAutoFit/>
          </a:bodyPr>
          <a:lstStyle/>
          <a:p>
            <a:pPr algn="ctr">
              <a:lnSpc>
                <a:spcPts val="5304"/>
              </a:lnSpc>
            </a:pPr>
            <a:r>
              <a:rPr lang="en-US" sz="4927" spc="359">
                <a:solidFill>
                  <a:srgbClr val="000000"/>
                </a:solidFill>
                <a:latin typeface="Montserrat Light Bold"/>
              </a:rPr>
              <a:t>To reflect on our priorities:</a:t>
            </a:r>
          </a:p>
          <a:p>
            <a:pPr algn="ctr">
              <a:lnSpc>
                <a:spcPts val="5304"/>
              </a:lnSpc>
            </a:pPr>
            <a:r>
              <a:rPr lang="en-US" sz="3958" spc="288">
                <a:solidFill>
                  <a:srgbClr val="000000"/>
                </a:solidFill>
                <a:latin typeface="Montserrat Light"/>
              </a:rPr>
              <a:t>When we deny ourselves something that we like, and which isn't wrong to want, we can offer it to God.</a:t>
            </a:r>
          </a:p>
          <a:p>
            <a:pPr algn="ctr">
              <a:lnSpc>
                <a:spcPts val="5304"/>
              </a:lnSpc>
            </a:pPr>
            <a:r>
              <a:rPr lang="en-US" sz="3958" spc="288">
                <a:solidFill>
                  <a:srgbClr val="000000"/>
                </a:solidFill>
                <a:latin typeface="Montserrat Light"/>
              </a:rPr>
              <a:t>Fasting in Lent helps us to put God first and realise what is really important in life. </a:t>
            </a:r>
          </a:p>
        </p:txBody>
      </p:sp>
      <p:sp>
        <p:nvSpPr>
          <p:cNvPr id="5" name="TextBox 5"/>
          <p:cNvSpPr txBox="1"/>
          <p:nvPr/>
        </p:nvSpPr>
        <p:spPr>
          <a:xfrm>
            <a:off x="3471653" y="-8548"/>
            <a:ext cx="11344695" cy="1690774"/>
          </a:xfrm>
          <a:prstGeom prst="rect">
            <a:avLst/>
          </a:prstGeom>
        </p:spPr>
        <p:txBody>
          <a:bodyPr lIns="0" tIns="0" rIns="0" bIns="0" rtlCol="0" anchor="t">
            <a:spAutoFit/>
          </a:bodyPr>
          <a:lstStyle/>
          <a:p>
            <a:pPr algn="ctr">
              <a:lnSpc>
                <a:spcPts val="13772"/>
              </a:lnSpc>
            </a:pPr>
            <a:r>
              <a:rPr lang="en-US" sz="9837" spc="1475">
                <a:solidFill>
                  <a:srgbClr val="000000"/>
                </a:solidFill>
                <a:latin typeface="Bebas Neue"/>
              </a:rPr>
              <a:t>Journey with</a:t>
            </a:r>
          </a:p>
        </p:txBody>
      </p:sp>
      <p:sp>
        <p:nvSpPr>
          <p:cNvPr id="6" name="TextBox 6"/>
          <p:cNvSpPr txBox="1"/>
          <p:nvPr/>
        </p:nvSpPr>
        <p:spPr>
          <a:xfrm>
            <a:off x="2954062" y="2450320"/>
            <a:ext cx="12585065" cy="1269723"/>
          </a:xfrm>
          <a:prstGeom prst="rect">
            <a:avLst/>
          </a:prstGeom>
        </p:spPr>
        <p:txBody>
          <a:bodyPr lIns="0" tIns="0" rIns="0" bIns="0" rtlCol="0" anchor="t">
            <a:spAutoFit/>
          </a:bodyPr>
          <a:lstStyle/>
          <a:p>
            <a:pPr algn="ctr">
              <a:lnSpc>
                <a:spcPts val="9893"/>
              </a:lnSpc>
            </a:pPr>
            <a:r>
              <a:rPr lang="en-US" sz="7383" spc="538">
                <a:solidFill>
                  <a:srgbClr val="000000"/>
                </a:solidFill>
                <a:latin typeface="Bebas Neue Bold"/>
              </a:rPr>
              <a:t>Why do we fast during Lent?</a:t>
            </a:r>
          </a:p>
        </p:txBody>
      </p:sp>
      <p:sp>
        <p:nvSpPr>
          <p:cNvPr id="7" name="TextBox 7"/>
          <p:cNvSpPr txBox="1"/>
          <p:nvPr/>
        </p:nvSpPr>
        <p:spPr>
          <a:xfrm>
            <a:off x="2087979" y="1208514"/>
            <a:ext cx="14112041" cy="1016820"/>
          </a:xfrm>
          <a:prstGeom prst="rect">
            <a:avLst/>
          </a:prstGeom>
        </p:spPr>
        <p:txBody>
          <a:bodyPr lIns="0" tIns="0" rIns="0" bIns="0" rtlCol="0" anchor="t">
            <a:spAutoFit/>
          </a:bodyPr>
          <a:lstStyle/>
          <a:p>
            <a:pPr algn="ctr">
              <a:lnSpc>
                <a:spcPts val="8199"/>
              </a:lnSpc>
            </a:pPr>
            <a:r>
              <a:rPr lang="en-US" sz="5856" spc="1762">
                <a:solidFill>
                  <a:srgbClr val="000000"/>
                </a:solidFill>
                <a:latin typeface="Montserrat Light Bold"/>
              </a:rPr>
              <a:t>fasting</a:t>
            </a:r>
          </a:p>
        </p:txBody>
      </p:sp>
      <p:pic>
        <p:nvPicPr>
          <p:cNvPr id="8" name="Picture 8"/>
          <p:cNvPicPr>
            <a:picLocks noChangeAspect="1"/>
          </p:cNvPicPr>
          <p:nvPr/>
        </p:nvPicPr>
        <p:blipFill>
          <a:blip r:embed="rId4"/>
          <a:srcRect/>
          <a:stretch>
            <a:fillRect/>
          </a:stretch>
        </p:blipFill>
        <p:spPr>
          <a:xfrm rot="349101">
            <a:off x="1893264" y="3583939"/>
            <a:ext cx="2083663" cy="95848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2999"/>
          </a:blip>
          <a:srcRect/>
          <a:stretch>
            <a:fillRect/>
          </a:stretch>
        </p:blipFill>
        <p:spPr>
          <a:xfrm>
            <a:off x="352088" y="-8597014"/>
            <a:ext cx="17789013" cy="23260256"/>
          </a:xfrm>
          <a:prstGeom prst="rect">
            <a:avLst/>
          </a:prstGeom>
        </p:spPr>
      </p:pic>
      <p:pic>
        <p:nvPicPr>
          <p:cNvPr id="3" name="Picture 3"/>
          <p:cNvPicPr>
            <a:picLocks noChangeAspect="1"/>
          </p:cNvPicPr>
          <p:nvPr/>
        </p:nvPicPr>
        <p:blipFill>
          <a:blip r:embed="rId3"/>
          <a:srcRect t="3413" b="12874"/>
          <a:stretch>
            <a:fillRect/>
          </a:stretch>
        </p:blipFill>
        <p:spPr>
          <a:xfrm>
            <a:off x="858884" y="4063181"/>
            <a:ext cx="4530159" cy="5688443"/>
          </a:xfrm>
          <a:prstGeom prst="rect">
            <a:avLst/>
          </a:prstGeom>
        </p:spPr>
      </p:pic>
      <p:sp>
        <p:nvSpPr>
          <p:cNvPr id="4" name="TextBox 4"/>
          <p:cNvSpPr txBox="1"/>
          <p:nvPr/>
        </p:nvSpPr>
        <p:spPr>
          <a:xfrm>
            <a:off x="5948490" y="4194235"/>
            <a:ext cx="11571049" cy="5369186"/>
          </a:xfrm>
          <a:prstGeom prst="rect">
            <a:avLst/>
          </a:prstGeom>
        </p:spPr>
        <p:txBody>
          <a:bodyPr lIns="0" tIns="0" rIns="0" bIns="0" rtlCol="0" anchor="t">
            <a:spAutoFit/>
          </a:bodyPr>
          <a:lstStyle/>
          <a:p>
            <a:pPr algn="ctr">
              <a:lnSpc>
                <a:spcPts val="5304"/>
              </a:lnSpc>
            </a:pPr>
            <a:r>
              <a:rPr lang="en-US" sz="4927" spc="359">
                <a:solidFill>
                  <a:srgbClr val="000000"/>
                </a:solidFill>
                <a:latin typeface="Montserrat Light Bold"/>
              </a:rPr>
              <a:t>To exercise spiritual discipline:</a:t>
            </a:r>
          </a:p>
          <a:p>
            <a:pPr algn="ctr">
              <a:lnSpc>
                <a:spcPts val="5304"/>
              </a:lnSpc>
            </a:pPr>
            <a:r>
              <a:rPr lang="en-US" sz="3958" spc="288">
                <a:solidFill>
                  <a:srgbClr val="000000"/>
                </a:solidFill>
                <a:latin typeface="Montserrat Light"/>
              </a:rPr>
              <a:t>When we fast, we exercise our spiritual muscles. Just like training for a sport, the more we exercise, the stronger we become.</a:t>
            </a:r>
          </a:p>
          <a:p>
            <a:pPr algn="ctr">
              <a:lnSpc>
                <a:spcPts val="5304"/>
              </a:lnSpc>
            </a:pPr>
            <a:r>
              <a:rPr lang="en-US" sz="3958" spc="288">
                <a:solidFill>
                  <a:srgbClr val="000000"/>
                </a:solidFill>
                <a:latin typeface="Montserrat Light"/>
              </a:rPr>
              <a:t>Fasting can help us to become stronger spiritually and strengthen our relationship with God. </a:t>
            </a:r>
          </a:p>
        </p:txBody>
      </p:sp>
      <p:sp>
        <p:nvSpPr>
          <p:cNvPr id="5" name="TextBox 5"/>
          <p:cNvSpPr txBox="1"/>
          <p:nvPr/>
        </p:nvSpPr>
        <p:spPr>
          <a:xfrm>
            <a:off x="3471653" y="-8548"/>
            <a:ext cx="11344695" cy="1690774"/>
          </a:xfrm>
          <a:prstGeom prst="rect">
            <a:avLst/>
          </a:prstGeom>
        </p:spPr>
        <p:txBody>
          <a:bodyPr lIns="0" tIns="0" rIns="0" bIns="0" rtlCol="0" anchor="t">
            <a:spAutoFit/>
          </a:bodyPr>
          <a:lstStyle/>
          <a:p>
            <a:pPr algn="ctr">
              <a:lnSpc>
                <a:spcPts val="13772"/>
              </a:lnSpc>
            </a:pPr>
            <a:r>
              <a:rPr lang="en-US" sz="9837" spc="1475">
                <a:solidFill>
                  <a:srgbClr val="000000"/>
                </a:solidFill>
                <a:latin typeface="Bebas Neue"/>
              </a:rPr>
              <a:t>Journey with</a:t>
            </a:r>
          </a:p>
        </p:txBody>
      </p:sp>
      <p:sp>
        <p:nvSpPr>
          <p:cNvPr id="6" name="TextBox 6"/>
          <p:cNvSpPr txBox="1"/>
          <p:nvPr/>
        </p:nvSpPr>
        <p:spPr>
          <a:xfrm>
            <a:off x="2954062" y="2450320"/>
            <a:ext cx="12585065" cy="1269723"/>
          </a:xfrm>
          <a:prstGeom prst="rect">
            <a:avLst/>
          </a:prstGeom>
        </p:spPr>
        <p:txBody>
          <a:bodyPr lIns="0" tIns="0" rIns="0" bIns="0" rtlCol="0" anchor="t">
            <a:spAutoFit/>
          </a:bodyPr>
          <a:lstStyle/>
          <a:p>
            <a:pPr algn="ctr">
              <a:lnSpc>
                <a:spcPts val="9893"/>
              </a:lnSpc>
            </a:pPr>
            <a:r>
              <a:rPr lang="en-US" sz="7383" spc="538">
                <a:solidFill>
                  <a:srgbClr val="000000"/>
                </a:solidFill>
                <a:latin typeface="Bebas Neue Bold"/>
              </a:rPr>
              <a:t>Why do we fast during Lent?</a:t>
            </a:r>
          </a:p>
        </p:txBody>
      </p:sp>
      <p:sp>
        <p:nvSpPr>
          <p:cNvPr id="7" name="TextBox 7"/>
          <p:cNvSpPr txBox="1"/>
          <p:nvPr/>
        </p:nvSpPr>
        <p:spPr>
          <a:xfrm>
            <a:off x="2087979" y="1208514"/>
            <a:ext cx="14112041" cy="1016820"/>
          </a:xfrm>
          <a:prstGeom prst="rect">
            <a:avLst/>
          </a:prstGeom>
        </p:spPr>
        <p:txBody>
          <a:bodyPr lIns="0" tIns="0" rIns="0" bIns="0" rtlCol="0" anchor="t">
            <a:spAutoFit/>
          </a:bodyPr>
          <a:lstStyle/>
          <a:p>
            <a:pPr algn="ctr">
              <a:lnSpc>
                <a:spcPts val="8199"/>
              </a:lnSpc>
            </a:pPr>
            <a:r>
              <a:rPr lang="en-US" sz="5856" spc="1762">
                <a:solidFill>
                  <a:srgbClr val="000000"/>
                </a:solidFill>
                <a:latin typeface="Montserrat Light Bold"/>
              </a:rPr>
              <a:t>fasting</a:t>
            </a:r>
          </a:p>
        </p:txBody>
      </p:sp>
      <p:pic>
        <p:nvPicPr>
          <p:cNvPr id="8" name="Picture 8"/>
          <p:cNvPicPr>
            <a:picLocks noChangeAspect="1"/>
          </p:cNvPicPr>
          <p:nvPr/>
        </p:nvPicPr>
        <p:blipFill>
          <a:blip r:embed="rId4"/>
          <a:srcRect/>
          <a:stretch>
            <a:fillRect/>
          </a:stretch>
        </p:blipFill>
        <p:spPr>
          <a:xfrm rot="349101">
            <a:off x="1893264" y="3583939"/>
            <a:ext cx="2083663" cy="95848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872055F5C855448FCD14E8E58885B9" ma:contentTypeVersion="11" ma:contentTypeDescription="Create a new document." ma:contentTypeScope="" ma:versionID="467879cfab682f31f3951b2a151f8d1e">
  <xsd:schema xmlns:xsd="http://www.w3.org/2001/XMLSchema" xmlns:xs="http://www.w3.org/2001/XMLSchema" xmlns:p="http://schemas.microsoft.com/office/2006/metadata/properties" xmlns:ns2="c84c125b-b306-4971-93e8-3321679e4ad2" xmlns:ns3="5ccac9e0-9e4c-4a67-979c-7d1d52992d79" targetNamespace="http://schemas.microsoft.com/office/2006/metadata/properties" ma:root="true" ma:fieldsID="1f5002c248f4901ee0a78fe14aa88a4f" ns2:_="" ns3:_="">
    <xsd:import namespace="c84c125b-b306-4971-93e8-3321679e4ad2"/>
    <xsd:import namespace="5ccac9e0-9e4c-4a67-979c-7d1d52992d7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4c125b-b306-4971-93e8-3321679e4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cac9e0-9e4c-4a67-979c-7d1d52992d7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DEA2B2E-97E7-4805-BEFE-68F3AA0D9D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4c125b-b306-4971-93e8-3321679e4ad2"/>
    <ds:schemaRef ds:uri="5ccac9e0-9e4c-4a67-979c-7d1d52992d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A99B5F-0449-42AE-9024-35AF976A4B6B}">
  <ds:schemaRefs>
    <ds:schemaRef ds:uri="http://schemas.microsoft.com/sharepoint/v3/contenttype/forms"/>
  </ds:schemaRefs>
</ds:datastoreItem>
</file>

<file path=customXml/itemProps3.xml><?xml version="1.0" encoding="utf-8"?>
<ds:datastoreItem xmlns:ds="http://schemas.openxmlformats.org/officeDocument/2006/customXml" ds:itemID="{C406ACDC-D92B-4BA1-8E36-E7727D9219A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263</Words>
  <Application>Microsoft Office PowerPoint</Application>
  <PresentationFormat>Custom</PresentationFormat>
  <Paragraphs>27</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Bebas Neue</vt:lpstr>
      <vt:lpstr>Arial</vt:lpstr>
      <vt:lpstr>Montserrat Light Bold</vt:lpstr>
      <vt:lpstr>Bebas Neue Bold</vt:lpstr>
      <vt:lpstr>Montserrat Light</vt:lpstr>
      <vt:lpstr>Calibri</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fasting</dc:title>
  <dc:creator>Sophie Benson</dc:creator>
  <cp:lastModifiedBy>Sophie Reed</cp:lastModifiedBy>
  <cp:revision>2</cp:revision>
  <dcterms:created xsi:type="dcterms:W3CDTF">2006-08-16T00:00:00Z</dcterms:created>
  <dcterms:modified xsi:type="dcterms:W3CDTF">2020-02-20T11:32:24Z</dcterms:modified>
  <dc:identifier>DAD0WdAVxhY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0x010100C6872055F5C855448FCD14E8E58885B9</vt:lpwstr>
  </property>
</Properties>
</file>